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67" r:id="rId3"/>
    <p:sldId id="276" r:id="rId4"/>
    <p:sldId id="268" r:id="rId5"/>
    <p:sldId id="280" r:id="rId6"/>
    <p:sldId id="281" r:id="rId7"/>
    <p:sldId id="282" r:id="rId8"/>
    <p:sldId id="277" r:id="rId9"/>
    <p:sldId id="270" r:id="rId10"/>
    <p:sldId id="271" r:id="rId11"/>
    <p:sldId id="292" r:id="rId12"/>
    <p:sldId id="272" r:id="rId13"/>
    <p:sldId id="278" r:id="rId14"/>
    <p:sldId id="284" r:id="rId15"/>
    <p:sldId id="275" r:id="rId16"/>
    <p:sldId id="274" r:id="rId17"/>
    <p:sldId id="290" r:id="rId18"/>
    <p:sldId id="285" r:id="rId19"/>
    <p:sldId id="291" r:id="rId20"/>
    <p:sldId id="287" r:id="rId21"/>
    <p:sldId id="288" r:id="rId22"/>
    <p:sldId id="289" r:id="rId23"/>
    <p:sldId id="286" r:id="rId24"/>
    <p:sldId id="266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73563"/>
    <a:srgbClr val="A20D49"/>
    <a:srgbClr val="AF93AF"/>
    <a:srgbClr val="FFD765"/>
    <a:srgbClr val="CC9900"/>
    <a:srgbClr val="00FF00"/>
    <a:srgbClr val="CCECFF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76981" autoAdjust="0"/>
  </p:normalViewPr>
  <p:slideViewPr>
    <p:cSldViewPr snapToObjects="1">
      <p:cViewPr>
        <p:scale>
          <a:sx n="75" d="100"/>
          <a:sy n="75" d="100"/>
        </p:scale>
        <p:origin x="-1008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1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CADFB2-44A8-49D0-898B-75BA60C2A91A}" type="doc">
      <dgm:prSet loTypeId="urn:microsoft.com/office/officeart/2009/3/layout/IncreasingArrowsProcess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C7B84B5-9DB6-467F-A4C1-E4164D534DF4}">
      <dgm:prSet phldrT="[Texte]"/>
      <dgm:spPr/>
      <dgm:t>
        <a:bodyPr/>
        <a:lstStyle/>
        <a:p>
          <a:r>
            <a:rPr lang="it-IT" dirty="0" smtClean="0"/>
            <a:t>Pillar 1</a:t>
          </a:r>
          <a:endParaRPr lang="it-IT" dirty="0"/>
        </a:p>
      </dgm:t>
    </dgm:pt>
    <dgm:pt modelId="{B68BA6D6-3264-4456-8AAB-1EA9170846E7}" type="parTrans" cxnId="{24360043-224D-4494-919B-1A54B54EC7BE}">
      <dgm:prSet/>
      <dgm:spPr/>
      <dgm:t>
        <a:bodyPr/>
        <a:lstStyle/>
        <a:p>
          <a:endParaRPr lang="it-IT"/>
        </a:p>
      </dgm:t>
    </dgm:pt>
    <dgm:pt modelId="{D82384D9-679F-478D-9999-07C0545C4705}" type="sibTrans" cxnId="{24360043-224D-4494-919B-1A54B54EC7BE}">
      <dgm:prSet/>
      <dgm:spPr/>
      <dgm:t>
        <a:bodyPr/>
        <a:lstStyle/>
        <a:p>
          <a:endParaRPr lang="it-IT"/>
        </a:p>
      </dgm:t>
    </dgm:pt>
    <dgm:pt modelId="{4EC26F8D-F0F3-4280-BEF8-155F89389BF0}">
      <dgm:prSet phldrT="[Texte]"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it-IT" b="1" u="sng" dirty="0" smtClean="0"/>
            <a:t>Esigenze quantitative</a:t>
          </a:r>
          <a:endParaRPr lang="it-IT" b="1" u="sng" dirty="0" smtClean="0">
            <a:solidFill>
              <a:schemeClr val="tx1"/>
            </a:solidFill>
          </a:endParaRPr>
        </a:p>
        <a:p>
          <a:r>
            <a:rPr lang="it-IT" b="0" dirty="0" smtClean="0">
              <a:solidFill>
                <a:schemeClr val="tx1"/>
              </a:solidFill>
            </a:rPr>
            <a:t>- Valutazione di bilancio</a:t>
          </a:r>
          <a:endParaRPr lang="it-IT" b="0" dirty="0"/>
        </a:p>
      </dgm:t>
    </dgm:pt>
    <dgm:pt modelId="{A1230A9F-72BA-4E43-8956-7ED283F7D050}" type="parTrans" cxnId="{3490D68C-122B-4986-BFF6-920718941C02}">
      <dgm:prSet/>
      <dgm:spPr/>
      <dgm:t>
        <a:bodyPr/>
        <a:lstStyle/>
        <a:p>
          <a:endParaRPr lang="it-IT"/>
        </a:p>
      </dgm:t>
    </dgm:pt>
    <dgm:pt modelId="{81ACF08C-E45E-472D-89B9-8CC9EACCF431}" type="sibTrans" cxnId="{3490D68C-122B-4986-BFF6-920718941C02}">
      <dgm:prSet/>
      <dgm:spPr/>
      <dgm:t>
        <a:bodyPr/>
        <a:lstStyle/>
        <a:p>
          <a:endParaRPr lang="it-IT"/>
        </a:p>
      </dgm:t>
    </dgm:pt>
    <dgm:pt modelId="{330D211A-E709-43E2-A26F-022B582C728F}">
      <dgm:prSet phldrT="[Texte]"/>
      <dgm:spPr/>
      <dgm:t>
        <a:bodyPr/>
        <a:lstStyle/>
        <a:p>
          <a:r>
            <a:rPr lang="it-IT" dirty="0" smtClean="0"/>
            <a:t>Pillar 2</a:t>
          </a:r>
          <a:endParaRPr lang="it-IT" dirty="0"/>
        </a:p>
      </dgm:t>
    </dgm:pt>
    <dgm:pt modelId="{53BABEE3-5AC0-46B1-98C1-9588D0078C69}" type="parTrans" cxnId="{7DD84B49-DE48-4991-8A3A-780CB5663C92}">
      <dgm:prSet/>
      <dgm:spPr/>
      <dgm:t>
        <a:bodyPr/>
        <a:lstStyle/>
        <a:p>
          <a:endParaRPr lang="it-IT"/>
        </a:p>
      </dgm:t>
    </dgm:pt>
    <dgm:pt modelId="{8C44E0CA-B116-4A51-9F3B-E7F22F8B5CB3}" type="sibTrans" cxnId="{7DD84B49-DE48-4991-8A3A-780CB5663C92}">
      <dgm:prSet/>
      <dgm:spPr/>
      <dgm:t>
        <a:bodyPr/>
        <a:lstStyle/>
        <a:p>
          <a:endParaRPr lang="it-IT"/>
        </a:p>
      </dgm:t>
    </dgm:pt>
    <dgm:pt modelId="{215B70FA-4FC4-4C80-8AB2-C03B88F7090D}">
      <dgm:prSet phldrT="[Texte]"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it-IT" b="1" u="sng" dirty="0" smtClean="0"/>
            <a:t>Esigenze qualitative</a:t>
          </a:r>
        </a:p>
        <a:p>
          <a:r>
            <a:rPr lang="it-IT" b="0" dirty="0" smtClean="0">
              <a:solidFill>
                <a:schemeClr val="tx1"/>
              </a:solidFill>
            </a:rPr>
            <a:t>- Corporate governance</a:t>
          </a:r>
          <a:endParaRPr lang="it-IT" b="0" u="sng" dirty="0"/>
        </a:p>
      </dgm:t>
    </dgm:pt>
    <dgm:pt modelId="{C052A9C1-AC97-4EAC-A68F-A2C23DD2E098}" type="parTrans" cxnId="{9733C510-C5E9-43EF-8A3A-EFBDD07C8210}">
      <dgm:prSet/>
      <dgm:spPr/>
      <dgm:t>
        <a:bodyPr/>
        <a:lstStyle/>
        <a:p>
          <a:endParaRPr lang="it-IT"/>
        </a:p>
      </dgm:t>
    </dgm:pt>
    <dgm:pt modelId="{E3D0A923-A398-4974-B9AD-CB83CE275130}" type="sibTrans" cxnId="{9733C510-C5E9-43EF-8A3A-EFBDD07C8210}">
      <dgm:prSet/>
      <dgm:spPr/>
      <dgm:t>
        <a:bodyPr/>
        <a:lstStyle/>
        <a:p>
          <a:endParaRPr lang="it-IT"/>
        </a:p>
      </dgm:t>
    </dgm:pt>
    <dgm:pt modelId="{3A429EA5-E73A-44C1-9165-7E8C4109B449}">
      <dgm:prSet phldrT="[Texte]"/>
      <dgm:spPr/>
      <dgm:t>
        <a:bodyPr/>
        <a:lstStyle/>
        <a:p>
          <a:r>
            <a:rPr lang="it-IT" dirty="0" smtClean="0"/>
            <a:t>Pillar 3</a:t>
          </a:r>
          <a:endParaRPr lang="it-IT" dirty="0"/>
        </a:p>
      </dgm:t>
    </dgm:pt>
    <dgm:pt modelId="{47227309-37D5-4884-BD0F-928B442C2A0B}" type="parTrans" cxnId="{8C86BA95-366D-4437-8916-E93FF30F48D9}">
      <dgm:prSet/>
      <dgm:spPr/>
      <dgm:t>
        <a:bodyPr/>
        <a:lstStyle/>
        <a:p>
          <a:endParaRPr lang="it-IT"/>
        </a:p>
      </dgm:t>
    </dgm:pt>
    <dgm:pt modelId="{BE13681C-29E8-47A5-9221-C7C295E9EA23}" type="sibTrans" cxnId="{8C86BA95-366D-4437-8916-E93FF30F48D9}">
      <dgm:prSet/>
      <dgm:spPr/>
      <dgm:t>
        <a:bodyPr/>
        <a:lstStyle/>
        <a:p>
          <a:endParaRPr lang="it-IT"/>
        </a:p>
      </dgm:t>
    </dgm:pt>
    <dgm:pt modelId="{7B0E55D0-71E0-4CB3-944C-D51FA82016C2}">
      <dgm:prSet phldrT="[Texte]"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it-IT" b="1" u="sng" dirty="0" smtClean="0"/>
            <a:t>Reportistica di vigilanza e informativa al pubblico</a:t>
          </a:r>
        </a:p>
        <a:p>
          <a:r>
            <a:rPr lang="it-IT" b="0" dirty="0" smtClean="0">
              <a:solidFill>
                <a:schemeClr val="tx1"/>
              </a:solidFill>
            </a:rPr>
            <a:t>- Reporting esterno alle Autorità di vigilanza e al mercato</a:t>
          </a:r>
          <a:endParaRPr lang="it-IT" b="0" u="sng" dirty="0"/>
        </a:p>
      </dgm:t>
    </dgm:pt>
    <dgm:pt modelId="{9A1CAEA2-7E74-4EB3-BFF6-C004728AB018}" type="parTrans" cxnId="{5AED10E0-BC48-41C0-98C7-F59976CD5143}">
      <dgm:prSet/>
      <dgm:spPr/>
      <dgm:t>
        <a:bodyPr/>
        <a:lstStyle/>
        <a:p>
          <a:endParaRPr lang="it-IT"/>
        </a:p>
      </dgm:t>
    </dgm:pt>
    <dgm:pt modelId="{2671C270-3350-4CA0-B40E-139B5F37F2CD}" type="sibTrans" cxnId="{5AED10E0-BC48-41C0-98C7-F59976CD5143}">
      <dgm:prSet/>
      <dgm:spPr/>
      <dgm:t>
        <a:bodyPr/>
        <a:lstStyle/>
        <a:p>
          <a:endParaRPr lang="it-IT"/>
        </a:p>
      </dgm:t>
    </dgm:pt>
    <dgm:pt modelId="{53759CF0-FA4D-4A05-BB28-FB489CADD3A3}">
      <dgm:prSet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it-IT" b="0" dirty="0" smtClean="0">
              <a:solidFill>
                <a:schemeClr val="tx1"/>
              </a:solidFill>
            </a:rPr>
            <a:t>- Riserve</a:t>
          </a:r>
        </a:p>
      </dgm:t>
    </dgm:pt>
    <dgm:pt modelId="{B846FF3B-D4A9-40E5-88DC-599117CAC0A8}" type="parTrans" cxnId="{AB738542-A47F-4AC8-AA3A-1C3D4CFAEBB3}">
      <dgm:prSet/>
      <dgm:spPr/>
      <dgm:t>
        <a:bodyPr/>
        <a:lstStyle/>
        <a:p>
          <a:endParaRPr lang="it-IT"/>
        </a:p>
      </dgm:t>
    </dgm:pt>
    <dgm:pt modelId="{F502B3E4-EDFB-4AC2-B091-3891C4C0D2E4}" type="sibTrans" cxnId="{AB738542-A47F-4AC8-AA3A-1C3D4CFAEBB3}">
      <dgm:prSet/>
      <dgm:spPr/>
      <dgm:t>
        <a:bodyPr/>
        <a:lstStyle/>
        <a:p>
          <a:endParaRPr lang="it-IT"/>
        </a:p>
      </dgm:t>
    </dgm:pt>
    <dgm:pt modelId="{3B293E91-3BC5-4C64-840C-689F866D8FA1}">
      <dgm:prSet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it-IT" b="0" dirty="0" smtClean="0">
              <a:solidFill>
                <a:schemeClr val="tx1"/>
              </a:solidFill>
            </a:rPr>
            <a:t>- Requisito patrimoniale minimo (MCR)</a:t>
          </a:r>
        </a:p>
      </dgm:t>
    </dgm:pt>
    <dgm:pt modelId="{4436BD07-BC06-4B61-BABE-C6BC21B59A14}" type="parTrans" cxnId="{45811D07-6963-4EFE-B0FD-CED368010AE6}">
      <dgm:prSet/>
      <dgm:spPr/>
      <dgm:t>
        <a:bodyPr/>
        <a:lstStyle/>
        <a:p>
          <a:endParaRPr lang="it-IT"/>
        </a:p>
      </dgm:t>
    </dgm:pt>
    <dgm:pt modelId="{4B43E285-26C0-4E6A-B663-24AB0A394953}" type="sibTrans" cxnId="{45811D07-6963-4EFE-B0FD-CED368010AE6}">
      <dgm:prSet/>
      <dgm:spPr/>
      <dgm:t>
        <a:bodyPr/>
        <a:lstStyle/>
        <a:p>
          <a:endParaRPr lang="it-IT"/>
        </a:p>
      </dgm:t>
    </dgm:pt>
    <dgm:pt modelId="{936E9F2B-7818-45F5-A2FE-24AAAFB413C1}">
      <dgm:prSet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it-IT" b="0" dirty="0" smtClean="0">
              <a:solidFill>
                <a:schemeClr val="tx1"/>
              </a:solidFill>
            </a:rPr>
            <a:t>- Requisito patrimoniale di solvibilità (SCR)</a:t>
          </a:r>
        </a:p>
      </dgm:t>
    </dgm:pt>
    <dgm:pt modelId="{13480DCD-692D-4E7E-A173-74B83DC6977C}" type="parTrans" cxnId="{115FEB24-7859-49EC-84C2-8C268FFAF1DA}">
      <dgm:prSet/>
      <dgm:spPr/>
      <dgm:t>
        <a:bodyPr/>
        <a:lstStyle/>
        <a:p>
          <a:endParaRPr lang="it-IT"/>
        </a:p>
      </dgm:t>
    </dgm:pt>
    <dgm:pt modelId="{A1F9B283-45A0-4E65-912C-8DF89E9E849D}" type="sibTrans" cxnId="{115FEB24-7859-49EC-84C2-8C268FFAF1DA}">
      <dgm:prSet/>
      <dgm:spPr/>
      <dgm:t>
        <a:bodyPr/>
        <a:lstStyle/>
        <a:p>
          <a:endParaRPr lang="it-IT"/>
        </a:p>
      </dgm:t>
    </dgm:pt>
    <dgm:pt modelId="{E5F11FC5-B863-45D7-A0D9-F0265AB18C12}">
      <dgm:prSet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it-IT" b="0" dirty="0" smtClean="0">
              <a:solidFill>
                <a:schemeClr val="tx1"/>
              </a:solidFill>
            </a:rPr>
            <a:t>- Formula standard/modello interno</a:t>
          </a:r>
          <a:endParaRPr lang="it-IT" b="0" dirty="0">
            <a:solidFill>
              <a:schemeClr val="tx1"/>
            </a:solidFill>
          </a:endParaRPr>
        </a:p>
      </dgm:t>
    </dgm:pt>
    <dgm:pt modelId="{752D28E6-5B40-4FCE-AAA6-6485B6425930}" type="parTrans" cxnId="{BABAD31C-593A-402D-9264-F2AE7AB5A182}">
      <dgm:prSet/>
      <dgm:spPr/>
      <dgm:t>
        <a:bodyPr/>
        <a:lstStyle/>
        <a:p>
          <a:endParaRPr lang="it-IT"/>
        </a:p>
      </dgm:t>
    </dgm:pt>
    <dgm:pt modelId="{59950B3A-F869-4918-8FA6-31D966A28DD0}" type="sibTrans" cxnId="{BABAD31C-593A-402D-9264-F2AE7AB5A182}">
      <dgm:prSet/>
      <dgm:spPr/>
      <dgm:t>
        <a:bodyPr/>
        <a:lstStyle/>
        <a:p>
          <a:endParaRPr lang="it-IT"/>
        </a:p>
      </dgm:t>
    </dgm:pt>
    <dgm:pt modelId="{0B24E729-04EE-4629-B807-8E4DF4630D18}">
      <dgm:prSet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it-IT" b="0" dirty="0" smtClean="0">
              <a:solidFill>
                <a:schemeClr val="tx1"/>
              </a:solidFill>
            </a:rPr>
            <a:t>- Risk Management</a:t>
          </a:r>
        </a:p>
      </dgm:t>
    </dgm:pt>
    <dgm:pt modelId="{74A5246A-09F8-470A-997D-FD541177B11C}" type="parTrans" cxnId="{25931031-04F6-4A32-AC69-043E2FD450E9}">
      <dgm:prSet/>
      <dgm:spPr/>
      <dgm:t>
        <a:bodyPr/>
        <a:lstStyle/>
        <a:p>
          <a:endParaRPr lang="it-IT"/>
        </a:p>
      </dgm:t>
    </dgm:pt>
    <dgm:pt modelId="{742BD4E0-B5CF-453B-9B24-B0A891C79EBD}" type="sibTrans" cxnId="{25931031-04F6-4A32-AC69-043E2FD450E9}">
      <dgm:prSet/>
      <dgm:spPr/>
      <dgm:t>
        <a:bodyPr/>
        <a:lstStyle/>
        <a:p>
          <a:endParaRPr lang="it-IT"/>
        </a:p>
      </dgm:t>
    </dgm:pt>
    <dgm:pt modelId="{0C396346-BAD3-494F-A076-44AEA068F086}">
      <dgm:prSet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it-IT" b="0" dirty="0" smtClean="0">
              <a:solidFill>
                <a:schemeClr val="tx1"/>
              </a:solidFill>
            </a:rPr>
            <a:t>- Sistemi e Controlli</a:t>
          </a:r>
        </a:p>
      </dgm:t>
    </dgm:pt>
    <dgm:pt modelId="{2C75E1BD-202B-45A0-B980-D25954FF0C54}" type="parTrans" cxnId="{0872487C-582E-47E5-BA21-7B867039F6A7}">
      <dgm:prSet/>
      <dgm:spPr/>
      <dgm:t>
        <a:bodyPr/>
        <a:lstStyle/>
        <a:p>
          <a:endParaRPr lang="it-IT"/>
        </a:p>
      </dgm:t>
    </dgm:pt>
    <dgm:pt modelId="{71764F86-FD41-4844-8B4E-6738B22DF996}" type="sibTrans" cxnId="{0872487C-582E-47E5-BA21-7B867039F6A7}">
      <dgm:prSet/>
      <dgm:spPr/>
      <dgm:t>
        <a:bodyPr/>
        <a:lstStyle/>
        <a:p>
          <a:endParaRPr lang="it-IT"/>
        </a:p>
      </dgm:t>
    </dgm:pt>
    <dgm:pt modelId="{6B4694F3-C842-4B35-AFD3-5C254B987D5A}">
      <dgm:prSet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it-IT" b="0" dirty="0" smtClean="0">
              <a:solidFill>
                <a:schemeClr val="tx1"/>
              </a:solidFill>
            </a:rPr>
            <a:t>- ORSA</a:t>
          </a:r>
        </a:p>
      </dgm:t>
    </dgm:pt>
    <dgm:pt modelId="{286ACEE6-2417-4CA6-9D89-093FFCCDE026}" type="parTrans" cxnId="{B8F7936A-0FEB-4970-982A-3C32056F3693}">
      <dgm:prSet/>
      <dgm:spPr/>
      <dgm:t>
        <a:bodyPr/>
        <a:lstStyle/>
        <a:p>
          <a:endParaRPr lang="it-IT"/>
        </a:p>
      </dgm:t>
    </dgm:pt>
    <dgm:pt modelId="{BF3E199B-0A1E-4E35-9CF0-B678FCB7B6BA}" type="sibTrans" cxnId="{B8F7936A-0FEB-4970-982A-3C32056F3693}">
      <dgm:prSet/>
      <dgm:spPr/>
      <dgm:t>
        <a:bodyPr/>
        <a:lstStyle/>
        <a:p>
          <a:endParaRPr lang="it-IT"/>
        </a:p>
      </dgm:t>
    </dgm:pt>
    <dgm:pt modelId="{412BCB6B-2D2F-40DE-BC32-308067425843}">
      <dgm:prSet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it-IT" b="0" dirty="0" smtClean="0">
              <a:solidFill>
                <a:schemeClr val="tx1"/>
              </a:solidFill>
            </a:rPr>
            <a:t>- Governance del Modello Interno</a:t>
          </a:r>
          <a:endParaRPr lang="it-IT" b="0" dirty="0">
            <a:solidFill>
              <a:schemeClr val="tx1"/>
            </a:solidFill>
          </a:endParaRPr>
        </a:p>
      </dgm:t>
    </dgm:pt>
    <dgm:pt modelId="{AA8F2455-8E25-49BA-BA74-B4D4BC7750F5}" type="parTrans" cxnId="{0A33F56F-63CD-443F-A366-E51004D95C10}">
      <dgm:prSet/>
      <dgm:spPr/>
      <dgm:t>
        <a:bodyPr/>
        <a:lstStyle/>
        <a:p>
          <a:endParaRPr lang="it-IT"/>
        </a:p>
      </dgm:t>
    </dgm:pt>
    <dgm:pt modelId="{40371401-AD7F-44BB-A6C1-BB918F271F28}" type="sibTrans" cxnId="{0A33F56F-63CD-443F-A366-E51004D95C10}">
      <dgm:prSet/>
      <dgm:spPr/>
      <dgm:t>
        <a:bodyPr/>
        <a:lstStyle/>
        <a:p>
          <a:endParaRPr lang="it-IT"/>
        </a:p>
      </dgm:t>
    </dgm:pt>
    <dgm:pt modelId="{0A3FDB3A-BA34-4D36-B83B-39F2A278592B}">
      <dgm:prSet phldrT="[Texte]"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it-IT" b="0" dirty="0" smtClean="0">
              <a:solidFill>
                <a:schemeClr val="tx1"/>
              </a:solidFill>
            </a:rPr>
            <a:t>- Trasparenza e credibilità verso i mercati</a:t>
          </a:r>
          <a:endParaRPr lang="it-IT" b="0" dirty="0">
            <a:solidFill>
              <a:schemeClr val="tx1"/>
            </a:solidFill>
          </a:endParaRPr>
        </a:p>
      </dgm:t>
    </dgm:pt>
    <dgm:pt modelId="{C4A37172-6ACF-4F58-8C36-4AC7AA8E9563}" type="parTrans" cxnId="{39CA5466-35D4-42D6-9BFC-9B46CA209DBE}">
      <dgm:prSet/>
      <dgm:spPr/>
      <dgm:t>
        <a:bodyPr/>
        <a:lstStyle/>
        <a:p>
          <a:endParaRPr lang="it-IT"/>
        </a:p>
      </dgm:t>
    </dgm:pt>
    <dgm:pt modelId="{B8BDD920-28A6-4760-91F1-71607F30B619}" type="sibTrans" cxnId="{39CA5466-35D4-42D6-9BFC-9B46CA209DBE}">
      <dgm:prSet/>
      <dgm:spPr/>
      <dgm:t>
        <a:bodyPr/>
        <a:lstStyle/>
        <a:p>
          <a:endParaRPr lang="it-IT"/>
        </a:p>
      </dgm:t>
    </dgm:pt>
    <dgm:pt modelId="{D3C4710B-9DB1-46E8-935B-667ED0E7F942}">
      <dgm:prSet phldrT="[Texte]"/>
      <dgm:spPr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</dgm:spPr>
      <dgm:t>
        <a:bodyPr/>
        <a:lstStyle/>
        <a:p>
          <a:endParaRPr lang="it-IT" b="1" u="sng" dirty="0" smtClean="0"/>
        </a:p>
      </dgm:t>
    </dgm:pt>
    <dgm:pt modelId="{42F0B5E2-DECA-448A-BE9F-3D48B9A7CE24}" type="parTrans" cxnId="{D77E1567-0CC1-47BE-A608-AA087E62ED4F}">
      <dgm:prSet/>
      <dgm:spPr/>
      <dgm:t>
        <a:bodyPr/>
        <a:lstStyle/>
        <a:p>
          <a:endParaRPr lang="it-IT"/>
        </a:p>
      </dgm:t>
    </dgm:pt>
    <dgm:pt modelId="{02FA035A-5C5C-470F-BEFB-D6DB2B93CC30}" type="sibTrans" cxnId="{D77E1567-0CC1-47BE-A608-AA087E62ED4F}">
      <dgm:prSet/>
      <dgm:spPr/>
      <dgm:t>
        <a:bodyPr/>
        <a:lstStyle/>
        <a:p>
          <a:endParaRPr lang="it-IT"/>
        </a:p>
      </dgm:t>
    </dgm:pt>
    <dgm:pt modelId="{9786F6C1-13A7-46E6-B45D-EC8C56BDCD8D}" type="pres">
      <dgm:prSet presAssocID="{03CADFB2-44A8-49D0-898B-75BA60C2A91A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it-IT"/>
        </a:p>
      </dgm:t>
    </dgm:pt>
    <dgm:pt modelId="{44A5C685-CF4E-41AC-895E-8C3EB5586664}" type="pres">
      <dgm:prSet presAssocID="{DC7B84B5-9DB6-467F-A4C1-E4164D534DF4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5605386-F78A-456F-A3E6-819C1E87AE1E}" type="pres">
      <dgm:prSet presAssocID="{DC7B84B5-9DB6-467F-A4C1-E4164D534DF4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DE39292-952A-4A72-A194-59A5BE656606}" type="pres">
      <dgm:prSet presAssocID="{330D211A-E709-43E2-A26F-022B582C728F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B1DE5C3-83CA-4AFF-B469-A3F341003C42}" type="pres">
      <dgm:prSet presAssocID="{330D211A-E709-43E2-A26F-022B582C728F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1F8D5BC-7294-486F-8673-2A3779D15998}" type="pres">
      <dgm:prSet presAssocID="{3A429EA5-E73A-44C1-9165-7E8C4109B449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9577A19-1E26-44B6-86F8-9FA766629C28}" type="pres">
      <dgm:prSet presAssocID="{3A429EA5-E73A-44C1-9165-7E8C4109B449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89AC654-6D58-422E-A628-BA4ABFEFF6DE}" type="presOf" srcId="{6B4694F3-C842-4B35-AFD3-5C254B987D5A}" destId="{DB1DE5C3-83CA-4AFF-B469-A3F341003C42}" srcOrd="0" destOrd="3" presId="urn:microsoft.com/office/officeart/2009/3/layout/IncreasingArrowsProcess"/>
    <dgm:cxn modelId="{25931031-04F6-4A32-AC69-043E2FD450E9}" srcId="{330D211A-E709-43E2-A26F-022B582C728F}" destId="{0B24E729-04EE-4629-B807-8E4DF4630D18}" srcOrd="1" destOrd="0" parTransId="{74A5246A-09F8-470A-997D-FD541177B11C}" sibTransId="{742BD4E0-B5CF-453B-9B24-B0A891C79EBD}"/>
    <dgm:cxn modelId="{31C47AD3-7B73-4F42-8509-A433DBAFDF4B}" type="presOf" srcId="{0C396346-BAD3-494F-A076-44AEA068F086}" destId="{DB1DE5C3-83CA-4AFF-B469-A3F341003C42}" srcOrd="0" destOrd="2" presId="urn:microsoft.com/office/officeart/2009/3/layout/IncreasingArrowsProcess"/>
    <dgm:cxn modelId="{72ECC4FE-6A54-4F79-8154-9870B20EA010}" type="presOf" srcId="{3A429EA5-E73A-44C1-9165-7E8C4109B449}" destId="{D1F8D5BC-7294-486F-8673-2A3779D15998}" srcOrd="0" destOrd="0" presId="urn:microsoft.com/office/officeart/2009/3/layout/IncreasingArrowsProcess"/>
    <dgm:cxn modelId="{7E7C0FEF-7FEF-4539-A979-559BDA85D334}" type="presOf" srcId="{D3C4710B-9DB1-46E8-935B-667ED0E7F942}" destId="{B9577A19-1E26-44B6-86F8-9FA766629C28}" srcOrd="0" destOrd="2" presId="urn:microsoft.com/office/officeart/2009/3/layout/IncreasingArrowsProcess"/>
    <dgm:cxn modelId="{3490D68C-122B-4986-BFF6-920718941C02}" srcId="{DC7B84B5-9DB6-467F-A4C1-E4164D534DF4}" destId="{4EC26F8D-F0F3-4280-BEF8-155F89389BF0}" srcOrd="0" destOrd="0" parTransId="{A1230A9F-72BA-4E43-8956-7ED283F7D050}" sibTransId="{81ACF08C-E45E-472D-89B9-8CC9EACCF431}"/>
    <dgm:cxn modelId="{C16BD004-41A9-4C32-8B13-565241AD55FF}" type="presOf" srcId="{0A3FDB3A-BA34-4D36-B83B-39F2A278592B}" destId="{B9577A19-1E26-44B6-86F8-9FA766629C28}" srcOrd="0" destOrd="1" presId="urn:microsoft.com/office/officeart/2009/3/layout/IncreasingArrowsProcess"/>
    <dgm:cxn modelId="{07925CF1-9A7B-46FA-84BE-563157D99160}" type="presOf" srcId="{DC7B84B5-9DB6-467F-A4C1-E4164D534DF4}" destId="{44A5C685-CF4E-41AC-895E-8C3EB5586664}" srcOrd="0" destOrd="0" presId="urn:microsoft.com/office/officeart/2009/3/layout/IncreasingArrowsProcess"/>
    <dgm:cxn modelId="{AB738542-A47F-4AC8-AA3A-1C3D4CFAEBB3}" srcId="{DC7B84B5-9DB6-467F-A4C1-E4164D534DF4}" destId="{53759CF0-FA4D-4A05-BB28-FB489CADD3A3}" srcOrd="1" destOrd="0" parTransId="{B846FF3B-D4A9-40E5-88DC-599117CAC0A8}" sibTransId="{F502B3E4-EDFB-4AC2-B091-3891C4C0D2E4}"/>
    <dgm:cxn modelId="{1CD59D6C-C9AC-4D21-9627-26EFCB816674}" type="presOf" srcId="{0B24E729-04EE-4629-B807-8E4DF4630D18}" destId="{DB1DE5C3-83CA-4AFF-B469-A3F341003C42}" srcOrd="0" destOrd="1" presId="urn:microsoft.com/office/officeart/2009/3/layout/IncreasingArrowsProcess"/>
    <dgm:cxn modelId="{24360043-224D-4494-919B-1A54B54EC7BE}" srcId="{03CADFB2-44A8-49D0-898B-75BA60C2A91A}" destId="{DC7B84B5-9DB6-467F-A4C1-E4164D534DF4}" srcOrd="0" destOrd="0" parTransId="{B68BA6D6-3264-4456-8AAB-1EA9170846E7}" sibTransId="{D82384D9-679F-478D-9999-07C0545C4705}"/>
    <dgm:cxn modelId="{BABAD31C-593A-402D-9264-F2AE7AB5A182}" srcId="{DC7B84B5-9DB6-467F-A4C1-E4164D534DF4}" destId="{E5F11FC5-B863-45D7-A0D9-F0265AB18C12}" srcOrd="4" destOrd="0" parTransId="{752D28E6-5B40-4FCE-AAA6-6485B6425930}" sibTransId="{59950B3A-F869-4918-8FA6-31D966A28DD0}"/>
    <dgm:cxn modelId="{8C86BA95-366D-4437-8916-E93FF30F48D9}" srcId="{03CADFB2-44A8-49D0-898B-75BA60C2A91A}" destId="{3A429EA5-E73A-44C1-9165-7E8C4109B449}" srcOrd="2" destOrd="0" parTransId="{47227309-37D5-4884-BD0F-928B442C2A0B}" sibTransId="{BE13681C-29E8-47A5-9221-C7C295E9EA23}"/>
    <dgm:cxn modelId="{5AED10E0-BC48-41C0-98C7-F59976CD5143}" srcId="{3A429EA5-E73A-44C1-9165-7E8C4109B449}" destId="{7B0E55D0-71E0-4CB3-944C-D51FA82016C2}" srcOrd="0" destOrd="0" parTransId="{9A1CAEA2-7E74-4EB3-BFF6-C004728AB018}" sibTransId="{2671C270-3350-4CA0-B40E-139B5F37F2CD}"/>
    <dgm:cxn modelId="{5472B1BA-ADA6-4CBB-87BD-AF719ECECDC8}" type="presOf" srcId="{4EC26F8D-F0F3-4280-BEF8-155F89389BF0}" destId="{A5605386-F78A-456F-A3E6-819C1E87AE1E}" srcOrd="0" destOrd="0" presId="urn:microsoft.com/office/officeart/2009/3/layout/IncreasingArrowsProcess"/>
    <dgm:cxn modelId="{115FEB24-7859-49EC-84C2-8C268FFAF1DA}" srcId="{DC7B84B5-9DB6-467F-A4C1-E4164D534DF4}" destId="{936E9F2B-7818-45F5-A2FE-24AAAFB413C1}" srcOrd="3" destOrd="0" parTransId="{13480DCD-692D-4E7E-A173-74B83DC6977C}" sibTransId="{A1F9B283-45A0-4E65-912C-8DF89E9E849D}"/>
    <dgm:cxn modelId="{5B228971-9C5F-455C-B6A4-3C683D4D7C0C}" type="presOf" srcId="{E5F11FC5-B863-45D7-A0D9-F0265AB18C12}" destId="{A5605386-F78A-456F-A3E6-819C1E87AE1E}" srcOrd="0" destOrd="4" presId="urn:microsoft.com/office/officeart/2009/3/layout/IncreasingArrowsProcess"/>
    <dgm:cxn modelId="{3B8D8D88-B772-4B68-AC5D-7A42B33E53AE}" type="presOf" srcId="{330D211A-E709-43E2-A26F-022B582C728F}" destId="{BDE39292-952A-4A72-A194-59A5BE656606}" srcOrd="0" destOrd="0" presId="urn:microsoft.com/office/officeart/2009/3/layout/IncreasingArrowsProcess"/>
    <dgm:cxn modelId="{7DD84B49-DE48-4991-8A3A-780CB5663C92}" srcId="{03CADFB2-44A8-49D0-898B-75BA60C2A91A}" destId="{330D211A-E709-43E2-A26F-022B582C728F}" srcOrd="1" destOrd="0" parTransId="{53BABEE3-5AC0-46B1-98C1-9588D0078C69}" sibTransId="{8C44E0CA-B116-4A51-9F3B-E7F22F8B5CB3}"/>
    <dgm:cxn modelId="{FD0B8CA3-A143-4627-9E1D-C5A262FAE9D4}" type="presOf" srcId="{3B293E91-3BC5-4C64-840C-689F866D8FA1}" destId="{A5605386-F78A-456F-A3E6-819C1E87AE1E}" srcOrd="0" destOrd="2" presId="urn:microsoft.com/office/officeart/2009/3/layout/IncreasingArrowsProcess"/>
    <dgm:cxn modelId="{B8F7936A-0FEB-4970-982A-3C32056F3693}" srcId="{330D211A-E709-43E2-A26F-022B582C728F}" destId="{6B4694F3-C842-4B35-AFD3-5C254B987D5A}" srcOrd="3" destOrd="0" parTransId="{286ACEE6-2417-4CA6-9D89-093FFCCDE026}" sibTransId="{BF3E199B-0A1E-4E35-9CF0-B678FCB7B6BA}"/>
    <dgm:cxn modelId="{793A4279-9132-449E-997B-0E10F292F244}" type="presOf" srcId="{53759CF0-FA4D-4A05-BB28-FB489CADD3A3}" destId="{A5605386-F78A-456F-A3E6-819C1E87AE1E}" srcOrd="0" destOrd="1" presId="urn:microsoft.com/office/officeart/2009/3/layout/IncreasingArrowsProcess"/>
    <dgm:cxn modelId="{0A33F56F-63CD-443F-A366-E51004D95C10}" srcId="{330D211A-E709-43E2-A26F-022B582C728F}" destId="{412BCB6B-2D2F-40DE-BC32-308067425843}" srcOrd="4" destOrd="0" parTransId="{AA8F2455-8E25-49BA-BA74-B4D4BC7750F5}" sibTransId="{40371401-AD7F-44BB-A6C1-BB918F271F28}"/>
    <dgm:cxn modelId="{9733C510-C5E9-43EF-8A3A-EFBDD07C8210}" srcId="{330D211A-E709-43E2-A26F-022B582C728F}" destId="{215B70FA-4FC4-4C80-8AB2-C03B88F7090D}" srcOrd="0" destOrd="0" parTransId="{C052A9C1-AC97-4EAC-A68F-A2C23DD2E098}" sibTransId="{E3D0A923-A398-4974-B9AD-CB83CE275130}"/>
    <dgm:cxn modelId="{0872487C-582E-47E5-BA21-7B867039F6A7}" srcId="{330D211A-E709-43E2-A26F-022B582C728F}" destId="{0C396346-BAD3-494F-A076-44AEA068F086}" srcOrd="2" destOrd="0" parTransId="{2C75E1BD-202B-45A0-B980-D25954FF0C54}" sibTransId="{71764F86-FD41-4844-8B4E-6738B22DF996}"/>
    <dgm:cxn modelId="{63583593-61EA-4DB5-BAA1-57D85B074200}" type="presOf" srcId="{03CADFB2-44A8-49D0-898B-75BA60C2A91A}" destId="{9786F6C1-13A7-46E6-B45D-EC8C56BDCD8D}" srcOrd="0" destOrd="0" presId="urn:microsoft.com/office/officeart/2009/3/layout/IncreasingArrowsProcess"/>
    <dgm:cxn modelId="{438C88A5-ACD2-4388-8275-7592B6CF2086}" type="presOf" srcId="{412BCB6B-2D2F-40DE-BC32-308067425843}" destId="{DB1DE5C3-83CA-4AFF-B469-A3F341003C42}" srcOrd="0" destOrd="4" presId="urn:microsoft.com/office/officeart/2009/3/layout/IncreasingArrowsProcess"/>
    <dgm:cxn modelId="{45811D07-6963-4EFE-B0FD-CED368010AE6}" srcId="{DC7B84B5-9DB6-467F-A4C1-E4164D534DF4}" destId="{3B293E91-3BC5-4C64-840C-689F866D8FA1}" srcOrd="2" destOrd="0" parTransId="{4436BD07-BC06-4B61-BABE-C6BC21B59A14}" sibTransId="{4B43E285-26C0-4E6A-B663-24AB0A394953}"/>
    <dgm:cxn modelId="{6E1F663A-DB2B-4142-B9CF-F08CBBBBE753}" type="presOf" srcId="{7B0E55D0-71E0-4CB3-944C-D51FA82016C2}" destId="{B9577A19-1E26-44B6-86F8-9FA766629C28}" srcOrd="0" destOrd="0" presId="urn:microsoft.com/office/officeart/2009/3/layout/IncreasingArrowsProcess"/>
    <dgm:cxn modelId="{CA4073F1-6F22-4CC9-BB7A-BBA1899ACE92}" type="presOf" srcId="{215B70FA-4FC4-4C80-8AB2-C03B88F7090D}" destId="{DB1DE5C3-83CA-4AFF-B469-A3F341003C42}" srcOrd="0" destOrd="0" presId="urn:microsoft.com/office/officeart/2009/3/layout/IncreasingArrowsProcess"/>
    <dgm:cxn modelId="{D77E1567-0CC1-47BE-A608-AA087E62ED4F}" srcId="{3A429EA5-E73A-44C1-9165-7E8C4109B449}" destId="{D3C4710B-9DB1-46E8-935B-667ED0E7F942}" srcOrd="2" destOrd="0" parTransId="{42F0B5E2-DECA-448A-BE9F-3D48B9A7CE24}" sibTransId="{02FA035A-5C5C-470F-BEFB-D6DB2B93CC30}"/>
    <dgm:cxn modelId="{23D6418C-B4F8-4DD8-B99B-BBD6D42AA517}" type="presOf" srcId="{936E9F2B-7818-45F5-A2FE-24AAAFB413C1}" destId="{A5605386-F78A-456F-A3E6-819C1E87AE1E}" srcOrd="0" destOrd="3" presId="urn:microsoft.com/office/officeart/2009/3/layout/IncreasingArrowsProcess"/>
    <dgm:cxn modelId="{39CA5466-35D4-42D6-9BFC-9B46CA209DBE}" srcId="{3A429EA5-E73A-44C1-9165-7E8C4109B449}" destId="{0A3FDB3A-BA34-4D36-B83B-39F2A278592B}" srcOrd="1" destOrd="0" parTransId="{C4A37172-6ACF-4F58-8C36-4AC7AA8E9563}" sibTransId="{B8BDD920-28A6-4760-91F1-71607F30B619}"/>
    <dgm:cxn modelId="{E5CB7EBB-16AB-49EA-AFBA-0CCCBFCBDF11}" type="presParOf" srcId="{9786F6C1-13A7-46E6-B45D-EC8C56BDCD8D}" destId="{44A5C685-CF4E-41AC-895E-8C3EB5586664}" srcOrd="0" destOrd="0" presId="urn:microsoft.com/office/officeart/2009/3/layout/IncreasingArrowsProcess"/>
    <dgm:cxn modelId="{4CD637E5-420C-49E7-A54C-B23186F28BD7}" type="presParOf" srcId="{9786F6C1-13A7-46E6-B45D-EC8C56BDCD8D}" destId="{A5605386-F78A-456F-A3E6-819C1E87AE1E}" srcOrd="1" destOrd="0" presId="urn:microsoft.com/office/officeart/2009/3/layout/IncreasingArrowsProcess"/>
    <dgm:cxn modelId="{AE8B702B-76C8-4893-A561-B5C84CFABF5D}" type="presParOf" srcId="{9786F6C1-13A7-46E6-B45D-EC8C56BDCD8D}" destId="{BDE39292-952A-4A72-A194-59A5BE656606}" srcOrd="2" destOrd="0" presId="urn:microsoft.com/office/officeart/2009/3/layout/IncreasingArrowsProcess"/>
    <dgm:cxn modelId="{EA6619E4-9F61-4B0D-84DD-64547D2EA487}" type="presParOf" srcId="{9786F6C1-13A7-46E6-B45D-EC8C56BDCD8D}" destId="{DB1DE5C3-83CA-4AFF-B469-A3F341003C42}" srcOrd="3" destOrd="0" presId="urn:microsoft.com/office/officeart/2009/3/layout/IncreasingArrowsProcess"/>
    <dgm:cxn modelId="{5AAAFCA5-1C8F-42DA-99A9-9BB97E79DB54}" type="presParOf" srcId="{9786F6C1-13A7-46E6-B45D-EC8C56BDCD8D}" destId="{D1F8D5BC-7294-486F-8673-2A3779D15998}" srcOrd="4" destOrd="0" presId="urn:microsoft.com/office/officeart/2009/3/layout/IncreasingArrowsProcess"/>
    <dgm:cxn modelId="{F8111289-90B2-49B8-9E30-5FEA54778460}" type="presParOf" srcId="{9786F6C1-13A7-46E6-B45D-EC8C56BDCD8D}" destId="{B9577A19-1E26-44B6-86F8-9FA766629C28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85EB49-3977-4868-BD28-06820B95B047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E26D5F0-AC25-4429-B913-022847DA53E4}">
      <dgm:prSet phldrT="[Texte]"/>
      <dgm:spPr/>
      <dgm:t>
        <a:bodyPr/>
        <a:lstStyle/>
        <a:p>
          <a:r>
            <a:rPr lang="it-IT" dirty="0" smtClean="0">
              <a:solidFill>
                <a:schemeClr val="bg1"/>
              </a:solidFill>
            </a:rPr>
            <a:t>I reporting locali</a:t>
          </a:r>
          <a:endParaRPr lang="it-IT" dirty="0">
            <a:solidFill>
              <a:schemeClr val="bg1"/>
            </a:solidFill>
          </a:endParaRPr>
        </a:p>
      </dgm:t>
    </dgm:pt>
    <dgm:pt modelId="{89179175-BCD0-45CF-B637-AA3BC5AFD1E4}" type="parTrans" cxnId="{7C45C9AB-2FE0-4B7D-BBC0-BF0BF578D0A7}">
      <dgm:prSet/>
      <dgm:spPr/>
      <dgm:t>
        <a:bodyPr/>
        <a:lstStyle/>
        <a:p>
          <a:endParaRPr lang="it-IT"/>
        </a:p>
      </dgm:t>
    </dgm:pt>
    <dgm:pt modelId="{7B313C48-074B-401A-B7F6-758032982D1E}" type="sibTrans" cxnId="{7C45C9AB-2FE0-4B7D-BBC0-BF0BF578D0A7}">
      <dgm:prSet/>
      <dgm:spPr/>
      <dgm:t>
        <a:bodyPr/>
        <a:lstStyle/>
        <a:p>
          <a:endParaRPr lang="it-IT"/>
        </a:p>
      </dgm:t>
    </dgm:pt>
    <dgm:pt modelId="{A10E1046-BEEA-4DB1-B726-09361A68BDD2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 smtClean="0">
              <a:solidFill>
                <a:schemeClr val="tx1">
                  <a:lumMod val="65000"/>
                  <a:lumOff val="35000"/>
                </a:schemeClr>
              </a:solidFill>
            </a:rPr>
            <a:t>L’autorità di controllo domanderà informazioni per completare i reporting europei.</a:t>
          </a:r>
          <a:endParaRPr lang="it-IT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9345E813-258A-47FD-BD73-0E381F11A07F}" type="parTrans" cxnId="{4E48A03A-DDA2-45F8-97A4-170011999FC1}">
      <dgm:prSet/>
      <dgm:spPr/>
      <dgm:t>
        <a:bodyPr/>
        <a:lstStyle/>
        <a:p>
          <a:endParaRPr lang="it-IT"/>
        </a:p>
      </dgm:t>
    </dgm:pt>
    <dgm:pt modelId="{90EA671A-9DF6-4188-9BCB-C056BF6C3808}" type="sibTrans" cxnId="{4E48A03A-DDA2-45F8-97A4-170011999FC1}">
      <dgm:prSet/>
      <dgm:spPr/>
      <dgm:t>
        <a:bodyPr/>
        <a:lstStyle/>
        <a:p>
          <a:endParaRPr lang="it-IT"/>
        </a:p>
      </dgm:t>
    </dgm:pt>
    <dgm:pt modelId="{EEF6976C-A2CE-4A7B-AF56-2F165DC6DA2C}">
      <dgm:prSet/>
      <dgm:spPr/>
      <dgm:t>
        <a:bodyPr/>
        <a:lstStyle/>
        <a:p>
          <a:r>
            <a:rPr lang="it-IT" dirty="0" smtClean="0">
              <a:solidFill>
                <a:schemeClr val="bg1"/>
              </a:solidFill>
            </a:rPr>
            <a:t>I moduli con dati statistici richiesti dalla BCE</a:t>
          </a:r>
          <a:endParaRPr lang="it-IT" dirty="0">
            <a:solidFill>
              <a:schemeClr val="bg1"/>
            </a:solidFill>
          </a:endParaRPr>
        </a:p>
      </dgm:t>
    </dgm:pt>
    <dgm:pt modelId="{23073C3E-5F23-49F0-B23E-EA34E055A435}" type="parTrans" cxnId="{CA441EE4-9422-4081-9F39-DE05180B9E3F}">
      <dgm:prSet/>
      <dgm:spPr/>
      <dgm:t>
        <a:bodyPr/>
        <a:lstStyle/>
        <a:p>
          <a:endParaRPr lang="it-IT"/>
        </a:p>
      </dgm:t>
    </dgm:pt>
    <dgm:pt modelId="{DB18944F-957C-4F80-8B0B-2DA1A0E5D3BE}" type="sibTrans" cxnId="{CA441EE4-9422-4081-9F39-DE05180B9E3F}">
      <dgm:prSet/>
      <dgm:spPr/>
      <dgm:t>
        <a:bodyPr/>
        <a:lstStyle/>
        <a:p>
          <a:endParaRPr lang="it-IT"/>
        </a:p>
      </dgm:t>
    </dgm:pt>
    <dgm:pt modelId="{6824C57D-186C-4046-B757-01CB496AF969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 smtClean="0">
              <a:solidFill>
                <a:schemeClr val="tx1">
                  <a:lumMod val="65000"/>
                  <a:lumOff val="35000"/>
                </a:schemeClr>
              </a:solidFill>
            </a:rPr>
            <a:t>Il contenuto e il formato non sono ancora bene definiti.</a:t>
          </a:r>
          <a:endParaRPr lang="it-IT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4F29FC7C-A82D-49D1-AE36-3D08B30EE928}" type="parTrans" cxnId="{D355CAED-97D7-46DC-9F8D-0A3EF3D9CCF7}">
      <dgm:prSet/>
      <dgm:spPr/>
      <dgm:t>
        <a:bodyPr/>
        <a:lstStyle/>
        <a:p>
          <a:endParaRPr lang="it-IT"/>
        </a:p>
      </dgm:t>
    </dgm:pt>
    <dgm:pt modelId="{E694061B-2A24-47AF-A1BE-AE3A1217D504}" type="sibTrans" cxnId="{D355CAED-97D7-46DC-9F8D-0A3EF3D9CCF7}">
      <dgm:prSet/>
      <dgm:spPr/>
      <dgm:t>
        <a:bodyPr/>
        <a:lstStyle/>
        <a:p>
          <a:endParaRPr lang="it-IT"/>
        </a:p>
      </dgm:t>
    </dgm:pt>
    <dgm:pt modelId="{00B53EF1-BD3A-4A9E-A088-E56134295CE3}">
      <dgm:prSet/>
      <dgm:spPr/>
      <dgm:t>
        <a:bodyPr/>
        <a:lstStyle/>
        <a:p>
          <a:r>
            <a:rPr lang="it-IT" smtClean="0">
              <a:solidFill>
                <a:schemeClr val="bg1"/>
              </a:solidFill>
            </a:rPr>
            <a:t>I reporting di stabilità finanziaria</a:t>
          </a:r>
          <a:endParaRPr lang="it-IT">
            <a:solidFill>
              <a:schemeClr val="bg1"/>
            </a:solidFill>
          </a:endParaRPr>
        </a:p>
      </dgm:t>
    </dgm:pt>
    <dgm:pt modelId="{8D395C99-8E9E-49C8-B216-9756717D1780}" type="parTrans" cxnId="{A79BA44C-56DB-4A67-9137-A278D702A113}">
      <dgm:prSet/>
      <dgm:spPr/>
      <dgm:t>
        <a:bodyPr/>
        <a:lstStyle/>
        <a:p>
          <a:endParaRPr lang="it-IT"/>
        </a:p>
      </dgm:t>
    </dgm:pt>
    <dgm:pt modelId="{7ECE258D-BF68-4FF2-84B1-465DA1F616F9}" type="sibTrans" cxnId="{A79BA44C-56DB-4A67-9137-A278D702A113}">
      <dgm:prSet/>
      <dgm:spPr/>
      <dgm:t>
        <a:bodyPr/>
        <a:lstStyle/>
        <a:p>
          <a:endParaRPr lang="it-IT"/>
        </a:p>
      </dgm:t>
    </dgm:pt>
    <dgm:pt modelId="{0A36B360-1A9F-460F-9AE3-782A3DF2AAAD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 smtClean="0">
              <a:solidFill>
                <a:schemeClr val="tx1">
                  <a:lumMod val="65000"/>
                  <a:lumOff val="35000"/>
                </a:schemeClr>
              </a:solidFill>
            </a:rPr>
            <a:t>Da consegnare nel caso in cui il totale del bilancio è superiore da 12 Miliardi di €</a:t>
          </a:r>
          <a:endParaRPr lang="it-IT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576957E1-4A32-4419-9936-27695F7A5901}" type="parTrans" cxnId="{D1835505-EDFD-4E8D-92BA-E4D1392A5231}">
      <dgm:prSet/>
      <dgm:spPr/>
      <dgm:t>
        <a:bodyPr/>
        <a:lstStyle/>
        <a:p>
          <a:endParaRPr lang="it-IT"/>
        </a:p>
      </dgm:t>
    </dgm:pt>
    <dgm:pt modelId="{92215E7C-2686-44A3-986A-93F059D5C9A3}" type="sibTrans" cxnId="{D1835505-EDFD-4E8D-92BA-E4D1392A5231}">
      <dgm:prSet/>
      <dgm:spPr/>
      <dgm:t>
        <a:bodyPr/>
        <a:lstStyle/>
        <a:p>
          <a:endParaRPr lang="it-IT"/>
        </a:p>
      </dgm:t>
    </dgm:pt>
    <dgm:pt modelId="{C1F73075-4EB1-4BF0-B4F3-AC8E8248645A}">
      <dgm:prSet/>
      <dgm:spPr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it-IT" dirty="0" smtClean="0">
              <a:solidFill>
                <a:schemeClr val="tx1">
                  <a:lumMod val="65000"/>
                  <a:lumOff val="35000"/>
                </a:schemeClr>
              </a:solidFill>
            </a:rPr>
            <a:t>In Italia, si attende una decisione dell’IVASS.</a:t>
          </a:r>
          <a:endParaRPr lang="it-IT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B3D9453C-E7B8-4C11-A643-22F5C1D1B595}" type="parTrans" cxnId="{D4DB4AC6-89BB-4B30-8288-2498331520AF}">
      <dgm:prSet/>
      <dgm:spPr/>
      <dgm:t>
        <a:bodyPr/>
        <a:lstStyle/>
        <a:p>
          <a:endParaRPr lang="it-IT"/>
        </a:p>
      </dgm:t>
    </dgm:pt>
    <dgm:pt modelId="{9C1B19F1-BC2C-4BBD-B143-C185917482D4}" type="sibTrans" cxnId="{D4DB4AC6-89BB-4B30-8288-2498331520AF}">
      <dgm:prSet/>
      <dgm:spPr/>
      <dgm:t>
        <a:bodyPr/>
        <a:lstStyle/>
        <a:p>
          <a:endParaRPr lang="it-IT"/>
        </a:p>
      </dgm:t>
    </dgm:pt>
    <dgm:pt modelId="{4DB4CB4C-0371-4657-B7B0-7C607FC36CD4}" type="pres">
      <dgm:prSet presAssocID="{7885EB49-3977-4868-BD28-06820B95B04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35F817D-87CF-4028-9015-B20E398C4488}" type="pres">
      <dgm:prSet presAssocID="{9E26D5F0-AC25-4429-B913-022847DA53E4}" presName="parentLin" presStyleCnt="0"/>
      <dgm:spPr/>
    </dgm:pt>
    <dgm:pt modelId="{0B0B46CD-5E39-4DA9-885A-AFD89E1466B2}" type="pres">
      <dgm:prSet presAssocID="{9E26D5F0-AC25-4429-B913-022847DA53E4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CED09749-92C5-4558-9775-60990133E022}" type="pres">
      <dgm:prSet presAssocID="{9E26D5F0-AC25-4429-B913-022847DA53E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93E71CE-9B63-4A6C-AE36-2098C17076A1}" type="pres">
      <dgm:prSet presAssocID="{9E26D5F0-AC25-4429-B913-022847DA53E4}" presName="negativeSpace" presStyleCnt="0"/>
      <dgm:spPr/>
    </dgm:pt>
    <dgm:pt modelId="{FA3D2B4E-83DD-4C4B-BFDE-7E4898DE4354}" type="pres">
      <dgm:prSet presAssocID="{9E26D5F0-AC25-4429-B913-022847DA53E4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F7B8A66-B3CA-49F3-973E-BB813667F6B8}" type="pres">
      <dgm:prSet presAssocID="{7B313C48-074B-401A-B7F6-758032982D1E}" presName="spaceBetweenRectangles" presStyleCnt="0"/>
      <dgm:spPr/>
    </dgm:pt>
    <dgm:pt modelId="{FA1D5744-94D1-41E3-BDD5-319A0FBCC684}" type="pres">
      <dgm:prSet presAssocID="{EEF6976C-A2CE-4A7B-AF56-2F165DC6DA2C}" presName="parentLin" presStyleCnt="0"/>
      <dgm:spPr/>
    </dgm:pt>
    <dgm:pt modelId="{F58F9C93-F251-4B48-AE20-236D3F297245}" type="pres">
      <dgm:prSet presAssocID="{EEF6976C-A2CE-4A7B-AF56-2F165DC6DA2C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7D373541-446D-4474-8B8C-794A38F51671}" type="pres">
      <dgm:prSet presAssocID="{EEF6976C-A2CE-4A7B-AF56-2F165DC6DA2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4A62BA9-7C38-4893-81FA-4C592D684E82}" type="pres">
      <dgm:prSet presAssocID="{EEF6976C-A2CE-4A7B-AF56-2F165DC6DA2C}" presName="negativeSpace" presStyleCnt="0"/>
      <dgm:spPr/>
    </dgm:pt>
    <dgm:pt modelId="{5B5A7847-3BDC-45B9-B37E-11C67FB4CA95}" type="pres">
      <dgm:prSet presAssocID="{EEF6976C-A2CE-4A7B-AF56-2F165DC6DA2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8D6BA3C-8704-4E5A-8FA4-4752BA43E955}" type="pres">
      <dgm:prSet presAssocID="{DB18944F-957C-4F80-8B0B-2DA1A0E5D3BE}" presName="spaceBetweenRectangles" presStyleCnt="0"/>
      <dgm:spPr/>
    </dgm:pt>
    <dgm:pt modelId="{A869E312-E07C-44A8-BC0A-EF5C0B3AB0DE}" type="pres">
      <dgm:prSet presAssocID="{00B53EF1-BD3A-4A9E-A088-E56134295CE3}" presName="parentLin" presStyleCnt="0"/>
      <dgm:spPr/>
    </dgm:pt>
    <dgm:pt modelId="{6E866601-5782-44CE-BE86-8287C4D06303}" type="pres">
      <dgm:prSet presAssocID="{00B53EF1-BD3A-4A9E-A088-E56134295CE3}" presName="parentLeftMargin" presStyleLbl="node1" presStyleIdx="1" presStyleCnt="3"/>
      <dgm:spPr/>
      <dgm:t>
        <a:bodyPr/>
        <a:lstStyle/>
        <a:p>
          <a:endParaRPr lang="it-IT"/>
        </a:p>
      </dgm:t>
    </dgm:pt>
    <dgm:pt modelId="{59A0B47B-0696-4925-938A-E2FA378FB989}" type="pres">
      <dgm:prSet presAssocID="{00B53EF1-BD3A-4A9E-A088-E56134295CE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0BE5504-B86F-42E1-B2B6-C2F996854D94}" type="pres">
      <dgm:prSet presAssocID="{00B53EF1-BD3A-4A9E-A088-E56134295CE3}" presName="negativeSpace" presStyleCnt="0"/>
      <dgm:spPr/>
    </dgm:pt>
    <dgm:pt modelId="{8D5B6E30-13A0-4762-A76C-2C85BA6B31F7}" type="pres">
      <dgm:prSet presAssocID="{00B53EF1-BD3A-4A9E-A088-E56134295CE3}" presName="childText" presStyleLbl="conFgAcc1" presStyleIdx="2" presStyleCnt="3" custLinFactNeighborY="3556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1A2F01D-A420-48F6-98F1-BE33AED3B4EF}" type="presOf" srcId="{00B53EF1-BD3A-4A9E-A088-E56134295CE3}" destId="{6E866601-5782-44CE-BE86-8287C4D06303}" srcOrd="0" destOrd="0" presId="urn:microsoft.com/office/officeart/2005/8/layout/list1"/>
    <dgm:cxn modelId="{A79BA44C-56DB-4A67-9137-A278D702A113}" srcId="{7885EB49-3977-4868-BD28-06820B95B047}" destId="{00B53EF1-BD3A-4A9E-A088-E56134295CE3}" srcOrd="2" destOrd="0" parTransId="{8D395C99-8E9E-49C8-B216-9756717D1780}" sibTransId="{7ECE258D-BF68-4FF2-84B1-465DA1F616F9}"/>
    <dgm:cxn modelId="{FC29B51B-9A81-4F8D-8AAA-D80E642D0A8E}" type="presOf" srcId="{9E26D5F0-AC25-4429-B913-022847DA53E4}" destId="{0B0B46CD-5E39-4DA9-885A-AFD89E1466B2}" srcOrd="0" destOrd="0" presId="urn:microsoft.com/office/officeart/2005/8/layout/list1"/>
    <dgm:cxn modelId="{7D619C49-76A7-43D2-AA76-0297025D7CC4}" type="presOf" srcId="{6824C57D-186C-4046-B757-01CB496AF969}" destId="{5B5A7847-3BDC-45B9-B37E-11C67FB4CA95}" srcOrd="0" destOrd="0" presId="urn:microsoft.com/office/officeart/2005/8/layout/list1"/>
    <dgm:cxn modelId="{9A4F2563-5BD0-4E31-92DF-2FA9A3089CDE}" type="presOf" srcId="{EEF6976C-A2CE-4A7B-AF56-2F165DC6DA2C}" destId="{7D373541-446D-4474-8B8C-794A38F51671}" srcOrd="1" destOrd="0" presId="urn:microsoft.com/office/officeart/2005/8/layout/list1"/>
    <dgm:cxn modelId="{4E48A03A-DDA2-45F8-97A4-170011999FC1}" srcId="{9E26D5F0-AC25-4429-B913-022847DA53E4}" destId="{A10E1046-BEEA-4DB1-B726-09361A68BDD2}" srcOrd="0" destOrd="0" parTransId="{9345E813-258A-47FD-BD73-0E381F11A07F}" sibTransId="{90EA671A-9DF6-4188-9BCB-C056BF6C3808}"/>
    <dgm:cxn modelId="{F7A22579-817D-47EA-9242-F8A6FB55B4B4}" type="presOf" srcId="{00B53EF1-BD3A-4A9E-A088-E56134295CE3}" destId="{59A0B47B-0696-4925-938A-E2FA378FB989}" srcOrd="1" destOrd="0" presId="urn:microsoft.com/office/officeart/2005/8/layout/list1"/>
    <dgm:cxn modelId="{D065E931-7A4D-4954-8DA2-F75D6AB7A96B}" type="presOf" srcId="{9E26D5F0-AC25-4429-B913-022847DA53E4}" destId="{CED09749-92C5-4558-9775-60990133E022}" srcOrd="1" destOrd="0" presId="urn:microsoft.com/office/officeart/2005/8/layout/list1"/>
    <dgm:cxn modelId="{CA441EE4-9422-4081-9F39-DE05180B9E3F}" srcId="{7885EB49-3977-4868-BD28-06820B95B047}" destId="{EEF6976C-A2CE-4A7B-AF56-2F165DC6DA2C}" srcOrd="1" destOrd="0" parTransId="{23073C3E-5F23-49F0-B23E-EA34E055A435}" sibTransId="{DB18944F-957C-4F80-8B0B-2DA1A0E5D3BE}"/>
    <dgm:cxn modelId="{D21A1223-A521-4258-9E5B-216A942F0F11}" type="presOf" srcId="{0A36B360-1A9F-460F-9AE3-782A3DF2AAAD}" destId="{8D5B6E30-13A0-4762-A76C-2C85BA6B31F7}" srcOrd="0" destOrd="0" presId="urn:microsoft.com/office/officeart/2005/8/layout/list1"/>
    <dgm:cxn modelId="{D355CAED-97D7-46DC-9F8D-0A3EF3D9CCF7}" srcId="{EEF6976C-A2CE-4A7B-AF56-2F165DC6DA2C}" destId="{6824C57D-186C-4046-B757-01CB496AF969}" srcOrd="0" destOrd="0" parTransId="{4F29FC7C-A82D-49D1-AE36-3D08B30EE928}" sibTransId="{E694061B-2A24-47AF-A1BE-AE3A1217D504}"/>
    <dgm:cxn modelId="{D4DB4AC6-89BB-4B30-8288-2498331520AF}" srcId="{9E26D5F0-AC25-4429-B913-022847DA53E4}" destId="{C1F73075-4EB1-4BF0-B4F3-AC8E8248645A}" srcOrd="1" destOrd="0" parTransId="{B3D9453C-E7B8-4C11-A643-22F5C1D1B595}" sibTransId="{9C1B19F1-BC2C-4BBD-B143-C185917482D4}"/>
    <dgm:cxn modelId="{C15FF834-48AB-436B-84D7-73384B7BDDF0}" type="presOf" srcId="{EEF6976C-A2CE-4A7B-AF56-2F165DC6DA2C}" destId="{F58F9C93-F251-4B48-AE20-236D3F297245}" srcOrd="0" destOrd="0" presId="urn:microsoft.com/office/officeart/2005/8/layout/list1"/>
    <dgm:cxn modelId="{F2D2FA5B-A2B7-46F0-BB07-256EA4EBD9D3}" type="presOf" srcId="{C1F73075-4EB1-4BF0-B4F3-AC8E8248645A}" destId="{FA3D2B4E-83DD-4C4B-BFDE-7E4898DE4354}" srcOrd="0" destOrd="1" presId="urn:microsoft.com/office/officeart/2005/8/layout/list1"/>
    <dgm:cxn modelId="{BEFA36EC-3637-4CC0-8FD5-85842145BAEB}" type="presOf" srcId="{A10E1046-BEEA-4DB1-B726-09361A68BDD2}" destId="{FA3D2B4E-83DD-4C4B-BFDE-7E4898DE4354}" srcOrd="0" destOrd="0" presId="urn:microsoft.com/office/officeart/2005/8/layout/list1"/>
    <dgm:cxn modelId="{0122D49D-A710-4EE5-A69B-CE2E78F6E14B}" type="presOf" srcId="{7885EB49-3977-4868-BD28-06820B95B047}" destId="{4DB4CB4C-0371-4657-B7B0-7C607FC36CD4}" srcOrd="0" destOrd="0" presId="urn:microsoft.com/office/officeart/2005/8/layout/list1"/>
    <dgm:cxn modelId="{7C45C9AB-2FE0-4B7D-BBC0-BF0BF578D0A7}" srcId="{7885EB49-3977-4868-BD28-06820B95B047}" destId="{9E26D5F0-AC25-4429-B913-022847DA53E4}" srcOrd="0" destOrd="0" parTransId="{89179175-BCD0-45CF-B637-AA3BC5AFD1E4}" sibTransId="{7B313C48-074B-401A-B7F6-758032982D1E}"/>
    <dgm:cxn modelId="{D1835505-EDFD-4E8D-92BA-E4D1392A5231}" srcId="{00B53EF1-BD3A-4A9E-A088-E56134295CE3}" destId="{0A36B360-1A9F-460F-9AE3-782A3DF2AAAD}" srcOrd="0" destOrd="0" parTransId="{576957E1-4A32-4419-9936-27695F7A5901}" sibTransId="{92215E7C-2686-44A3-986A-93F059D5C9A3}"/>
    <dgm:cxn modelId="{B96C4F08-B125-4949-9192-273B38356903}" type="presParOf" srcId="{4DB4CB4C-0371-4657-B7B0-7C607FC36CD4}" destId="{835F817D-87CF-4028-9015-B20E398C4488}" srcOrd="0" destOrd="0" presId="urn:microsoft.com/office/officeart/2005/8/layout/list1"/>
    <dgm:cxn modelId="{B230925D-B8FD-434E-A8F1-F54FA5F2CF91}" type="presParOf" srcId="{835F817D-87CF-4028-9015-B20E398C4488}" destId="{0B0B46CD-5E39-4DA9-885A-AFD89E1466B2}" srcOrd="0" destOrd="0" presId="urn:microsoft.com/office/officeart/2005/8/layout/list1"/>
    <dgm:cxn modelId="{250F7356-ED15-4E2E-AA29-3097F8156197}" type="presParOf" srcId="{835F817D-87CF-4028-9015-B20E398C4488}" destId="{CED09749-92C5-4558-9775-60990133E022}" srcOrd="1" destOrd="0" presId="urn:microsoft.com/office/officeart/2005/8/layout/list1"/>
    <dgm:cxn modelId="{9B6614D1-A724-467A-9FA1-23E4CD9EB378}" type="presParOf" srcId="{4DB4CB4C-0371-4657-B7B0-7C607FC36CD4}" destId="{993E71CE-9B63-4A6C-AE36-2098C17076A1}" srcOrd="1" destOrd="0" presId="urn:microsoft.com/office/officeart/2005/8/layout/list1"/>
    <dgm:cxn modelId="{06D7A4E7-3AAD-4848-9A17-E372A0F4945B}" type="presParOf" srcId="{4DB4CB4C-0371-4657-B7B0-7C607FC36CD4}" destId="{FA3D2B4E-83DD-4C4B-BFDE-7E4898DE4354}" srcOrd="2" destOrd="0" presId="urn:microsoft.com/office/officeart/2005/8/layout/list1"/>
    <dgm:cxn modelId="{CF478F52-4598-4041-9466-A48BF0CDAD54}" type="presParOf" srcId="{4DB4CB4C-0371-4657-B7B0-7C607FC36CD4}" destId="{FF7B8A66-B3CA-49F3-973E-BB813667F6B8}" srcOrd="3" destOrd="0" presId="urn:microsoft.com/office/officeart/2005/8/layout/list1"/>
    <dgm:cxn modelId="{AD80629A-3DA4-45B5-AC41-E5D5974760E0}" type="presParOf" srcId="{4DB4CB4C-0371-4657-B7B0-7C607FC36CD4}" destId="{FA1D5744-94D1-41E3-BDD5-319A0FBCC684}" srcOrd="4" destOrd="0" presId="urn:microsoft.com/office/officeart/2005/8/layout/list1"/>
    <dgm:cxn modelId="{DD65FB48-DE93-462E-A86D-C590F8B847DB}" type="presParOf" srcId="{FA1D5744-94D1-41E3-BDD5-319A0FBCC684}" destId="{F58F9C93-F251-4B48-AE20-236D3F297245}" srcOrd="0" destOrd="0" presId="urn:microsoft.com/office/officeart/2005/8/layout/list1"/>
    <dgm:cxn modelId="{7724EFAD-6999-409A-BFA5-483FEB4DA258}" type="presParOf" srcId="{FA1D5744-94D1-41E3-BDD5-319A0FBCC684}" destId="{7D373541-446D-4474-8B8C-794A38F51671}" srcOrd="1" destOrd="0" presId="urn:microsoft.com/office/officeart/2005/8/layout/list1"/>
    <dgm:cxn modelId="{937BBF68-01AA-42CB-A41B-F6C8264B9111}" type="presParOf" srcId="{4DB4CB4C-0371-4657-B7B0-7C607FC36CD4}" destId="{F4A62BA9-7C38-4893-81FA-4C592D684E82}" srcOrd="5" destOrd="0" presId="urn:microsoft.com/office/officeart/2005/8/layout/list1"/>
    <dgm:cxn modelId="{A092AB3A-169A-4170-AD13-8E6D4CB7CF0A}" type="presParOf" srcId="{4DB4CB4C-0371-4657-B7B0-7C607FC36CD4}" destId="{5B5A7847-3BDC-45B9-B37E-11C67FB4CA95}" srcOrd="6" destOrd="0" presId="urn:microsoft.com/office/officeart/2005/8/layout/list1"/>
    <dgm:cxn modelId="{1AA73F3B-2108-44AE-BDAF-EA5131D6179C}" type="presParOf" srcId="{4DB4CB4C-0371-4657-B7B0-7C607FC36CD4}" destId="{58D6BA3C-8704-4E5A-8FA4-4752BA43E955}" srcOrd="7" destOrd="0" presId="urn:microsoft.com/office/officeart/2005/8/layout/list1"/>
    <dgm:cxn modelId="{DBD6B73B-20C7-407C-893C-4996FE529603}" type="presParOf" srcId="{4DB4CB4C-0371-4657-B7B0-7C607FC36CD4}" destId="{A869E312-E07C-44A8-BC0A-EF5C0B3AB0DE}" srcOrd="8" destOrd="0" presId="urn:microsoft.com/office/officeart/2005/8/layout/list1"/>
    <dgm:cxn modelId="{AE50CDD1-DCC3-43A2-A3BB-8BB1885CDBB1}" type="presParOf" srcId="{A869E312-E07C-44A8-BC0A-EF5C0B3AB0DE}" destId="{6E866601-5782-44CE-BE86-8287C4D06303}" srcOrd="0" destOrd="0" presId="urn:microsoft.com/office/officeart/2005/8/layout/list1"/>
    <dgm:cxn modelId="{2114E70C-175D-4C3D-8C0A-5B6D37E689D7}" type="presParOf" srcId="{A869E312-E07C-44A8-BC0A-EF5C0B3AB0DE}" destId="{59A0B47B-0696-4925-938A-E2FA378FB989}" srcOrd="1" destOrd="0" presId="urn:microsoft.com/office/officeart/2005/8/layout/list1"/>
    <dgm:cxn modelId="{A0DD8047-F019-4C10-A7AA-9942911AA826}" type="presParOf" srcId="{4DB4CB4C-0371-4657-B7B0-7C607FC36CD4}" destId="{50BE5504-B86F-42E1-B2B6-C2F996854D94}" srcOrd="9" destOrd="0" presId="urn:microsoft.com/office/officeart/2005/8/layout/list1"/>
    <dgm:cxn modelId="{57169D68-7975-465F-9831-A2071CF1DC24}" type="presParOf" srcId="{4DB4CB4C-0371-4657-B7B0-7C607FC36CD4}" destId="{8D5B6E30-13A0-4762-A76C-2C85BA6B31F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DCBD81-DD90-44E1-9703-33D399DD841A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54F86C9-B76C-49D8-8F32-DCB92609E083}">
      <dgm:prSet phldrT="[Texte]" custT="1"/>
      <dgm:spPr/>
      <dgm:t>
        <a:bodyPr/>
        <a:lstStyle/>
        <a:p>
          <a:r>
            <a:rPr lang="it-IT" sz="1800" dirty="0" smtClean="0"/>
            <a:t>Comprensione</a:t>
          </a:r>
          <a:endParaRPr lang="it-IT" sz="1800" dirty="0"/>
        </a:p>
      </dgm:t>
    </dgm:pt>
    <dgm:pt modelId="{8FEA0D28-45DF-443C-B8CC-517DE98369A0}" type="parTrans" cxnId="{8AA40AA9-747C-47EB-8104-FBBC014E59F0}">
      <dgm:prSet/>
      <dgm:spPr/>
      <dgm:t>
        <a:bodyPr/>
        <a:lstStyle/>
        <a:p>
          <a:endParaRPr lang="it-IT"/>
        </a:p>
      </dgm:t>
    </dgm:pt>
    <dgm:pt modelId="{CAC3E134-3A67-41D2-9AD8-AAE805C8DF2E}" type="sibTrans" cxnId="{8AA40AA9-747C-47EB-8104-FBBC014E59F0}">
      <dgm:prSet/>
      <dgm:spPr/>
      <dgm:t>
        <a:bodyPr/>
        <a:lstStyle/>
        <a:p>
          <a:endParaRPr lang="it-IT"/>
        </a:p>
      </dgm:t>
    </dgm:pt>
    <dgm:pt modelId="{DA9E42E6-8D34-4032-BC38-D1FAE62F53A6}">
      <dgm:prSet phldrT="[Texte]" custT="1"/>
      <dgm:spPr/>
      <dgm:t>
        <a:bodyPr/>
        <a:lstStyle/>
        <a:p>
          <a:r>
            <a:rPr lang="it-IT" sz="1600" dirty="0" smtClean="0"/>
            <a:t>Dominare la complessità dei dati richiesti nei reporting.</a:t>
          </a:r>
          <a:endParaRPr lang="it-IT" sz="1600" dirty="0"/>
        </a:p>
      </dgm:t>
    </dgm:pt>
    <dgm:pt modelId="{3AC7B1EA-C6C1-4F2E-883C-A8897F9D5261}" type="parTrans" cxnId="{2D892A6D-E1E0-4BD1-927D-F6FB7FB467BE}">
      <dgm:prSet/>
      <dgm:spPr/>
      <dgm:t>
        <a:bodyPr/>
        <a:lstStyle/>
        <a:p>
          <a:endParaRPr lang="it-IT"/>
        </a:p>
      </dgm:t>
    </dgm:pt>
    <dgm:pt modelId="{923C9324-E586-42F5-9FCB-5EA9C5C56C27}" type="sibTrans" cxnId="{2D892A6D-E1E0-4BD1-927D-F6FB7FB467BE}">
      <dgm:prSet/>
      <dgm:spPr/>
      <dgm:t>
        <a:bodyPr/>
        <a:lstStyle/>
        <a:p>
          <a:endParaRPr lang="it-IT"/>
        </a:p>
      </dgm:t>
    </dgm:pt>
    <dgm:pt modelId="{FEEF80DD-F5DF-4B7E-AD04-CBF63745F553}">
      <dgm:prSet phldrT="[Texte]" custT="1"/>
      <dgm:spPr/>
      <dgm:t>
        <a:bodyPr/>
        <a:lstStyle/>
        <a:p>
          <a:r>
            <a:rPr lang="it-IT" sz="1800" dirty="0" smtClean="0"/>
            <a:t>Disponibilità</a:t>
          </a:r>
          <a:endParaRPr lang="it-IT" sz="1800" dirty="0"/>
        </a:p>
      </dgm:t>
    </dgm:pt>
    <dgm:pt modelId="{C0FA2306-3AB2-487B-A887-E12D4A5C51B2}" type="parTrans" cxnId="{5D87528F-47EB-483C-8D63-B8F7517EE636}">
      <dgm:prSet/>
      <dgm:spPr/>
      <dgm:t>
        <a:bodyPr/>
        <a:lstStyle/>
        <a:p>
          <a:endParaRPr lang="it-IT"/>
        </a:p>
      </dgm:t>
    </dgm:pt>
    <dgm:pt modelId="{5D861F22-7B7D-4F31-A9E7-664749469FF0}" type="sibTrans" cxnId="{5D87528F-47EB-483C-8D63-B8F7517EE636}">
      <dgm:prSet/>
      <dgm:spPr/>
      <dgm:t>
        <a:bodyPr/>
        <a:lstStyle/>
        <a:p>
          <a:endParaRPr lang="it-IT"/>
        </a:p>
      </dgm:t>
    </dgm:pt>
    <dgm:pt modelId="{FE3E081B-E9A3-4F9A-8E83-4B599755C9F4}">
      <dgm:prSet phldrT="[Texte]" custT="1"/>
      <dgm:spPr/>
      <dgm:t>
        <a:bodyPr/>
        <a:lstStyle/>
        <a:p>
          <a:r>
            <a:rPr lang="it-IT" sz="1600" noProof="0" dirty="0" smtClean="0"/>
            <a:t>Disponibilità dei dati rispetto al livello di precisione richiesto.</a:t>
          </a:r>
          <a:endParaRPr lang="it-IT" sz="1600" noProof="0" dirty="0"/>
        </a:p>
      </dgm:t>
    </dgm:pt>
    <dgm:pt modelId="{6A3B6E6A-1A18-4279-BF5A-71721F737C6A}" type="parTrans" cxnId="{515DD670-E751-4BB2-9C48-1636B2F78A83}">
      <dgm:prSet/>
      <dgm:spPr/>
      <dgm:t>
        <a:bodyPr/>
        <a:lstStyle/>
        <a:p>
          <a:endParaRPr lang="it-IT"/>
        </a:p>
      </dgm:t>
    </dgm:pt>
    <dgm:pt modelId="{0F0FF617-D623-4BD9-A3AD-6EF7A3478C6B}" type="sibTrans" cxnId="{515DD670-E751-4BB2-9C48-1636B2F78A83}">
      <dgm:prSet/>
      <dgm:spPr/>
      <dgm:t>
        <a:bodyPr/>
        <a:lstStyle/>
        <a:p>
          <a:endParaRPr lang="it-IT"/>
        </a:p>
      </dgm:t>
    </dgm:pt>
    <dgm:pt modelId="{8A9BDC90-26DA-432B-8553-F60FD2A6AB3F}">
      <dgm:prSet phldrT="[Texte]" custT="1"/>
      <dgm:spPr/>
      <dgm:t>
        <a:bodyPr/>
        <a:lstStyle/>
        <a:p>
          <a:r>
            <a:rPr lang="it-IT" sz="1800" dirty="0" smtClean="0"/>
            <a:t>Validità</a:t>
          </a:r>
          <a:endParaRPr lang="it-IT" sz="1800" dirty="0"/>
        </a:p>
      </dgm:t>
    </dgm:pt>
    <dgm:pt modelId="{ED2A9187-9FDB-435E-BD8C-B3BE3AB79F6C}" type="parTrans" cxnId="{25703FD7-F859-45FA-908A-DA16F76D8D75}">
      <dgm:prSet/>
      <dgm:spPr/>
      <dgm:t>
        <a:bodyPr/>
        <a:lstStyle/>
        <a:p>
          <a:endParaRPr lang="it-IT"/>
        </a:p>
      </dgm:t>
    </dgm:pt>
    <dgm:pt modelId="{AC954EF3-63F0-482F-B03B-340141130605}" type="sibTrans" cxnId="{25703FD7-F859-45FA-908A-DA16F76D8D75}">
      <dgm:prSet/>
      <dgm:spPr/>
      <dgm:t>
        <a:bodyPr/>
        <a:lstStyle/>
        <a:p>
          <a:endParaRPr lang="it-IT"/>
        </a:p>
      </dgm:t>
    </dgm:pt>
    <dgm:pt modelId="{EB67D69C-AE06-4D5E-A0AE-49D5F1B5AD4C}">
      <dgm:prSet phldrT="[Texte]" custT="1"/>
      <dgm:spPr/>
      <dgm:t>
        <a:bodyPr/>
        <a:lstStyle/>
        <a:p>
          <a:r>
            <a:rPr lang="it-IT" sz="1600" dirty="0" smtClean="0"/>
            <a:t>Coerenza tra i moduli (rischio sanzioni).</a:t>
          </a:r>
          <a:endParaRPr lang="it-IT" sz="1600" dirty="0"/>
        </a:p>
      </dgm:t>
    </dgm:pt>
    <dgm:pt modelId="{FFFA9537-0C2F-48EF-8F1B-E4D5C095FC30}" type="parTrans" cxnId="{361C631B-78F2-4A4A-8B0E-63AC68B3CAB4}">
      <dgm:prSet/>
      <dgm:spPr/>
      <dgm:t>
        <a:bodyPr/>
        <a:lstStyle/>
        <a:p>
          <a:endParaRPr lang="it-IT"/>
        </a:p>
      </dgm:t>
    </dgm:pt>
    <dgm:pt modelId="{1B426812-FD64-4F42-BB58-28BFB62B8821}" type="sibTrans" cxnId="{361C631B-78F2-4A4A-8B0E-63AC68B3CAB4}">
      <dgm:prSet/>
      <dgm:spPr/>
      <dgm:t>
        <a:bodyPr/>
        <a:lstStyle/>
        <a:p>
          <a:endParaRPr lang="it-IT"/>
        </a:p>
      </dgm:t>
    </dgm:pt>
    <dgm:pt modelId="{3BCC5640-DF7E-4204-8ABC-5CF1900A05A1}">
      <dgm:prSet phldrT="[Texte]" custT="1"/>
      <dgm:spPr/>
      <dgm:t>
        <a:bodyPr/>
        <a:lstStyle/>
        <a:p>
          <a:r>
            <a:rPr lang="it-IT" sz="1600" noProof="0" dirty="0" smtClean="0"/>
            <a:t>Rispetto delle regole e dei metodi di calcolo definiti</a:t>
          </a:r>
          <a:r>
            <a:rPr lang="fr-FR" sz="1600" dirty="0" smtClean="0"/>
            <a:t>.</a:t>
          </a:r>
          <a:endParaRPr lang="it-IT" sz="1600" dirty="0"/>
        </a:p>
      </dgm:t>
    </dgm:pt>
    <dgm:pt modelId="{FF85F748-DF77-4BFC-8075-490E9C712079}" type="parTrans" cxnId="{7A95DC6B-5493-400C-B3EC-253818ECC47C}">
      <dgm:prSet/>
      <dgm:spPr/>
      <dgm:t>
        <a:bodyPr/>
        <a:lstStyle/>
        <a:p>
          <a:endParaRPr lang="it-IT"/>
        </a:p>
      </dgm:t>
    </dgm:pt>
    <dgm:pt modelId="{F6F74CAE-A548-49E0-91F9-58EC421BA572}" type="sibTrans" cxnId="{7A95DC6B-5493-400C-B3EC-253818ECC47C}">
      <dgm:prSet/>
      <dgm:spPr/>
      <dgm:t>
        <a:bodyPr/>
        <a:lstStyle/>
        <a:p>
          <a:endParaRPr lang="it-IT"/>
        </a:p>
      </dgm:t>
    </dgm:pt>
    <dgm:pt modelId="{A756AC43-EE15-4D37-B3E3-26CCA01621AD}">
      <dgm:prSet phldrT="[Texte]" custT="1"/>
      <dgm:spPr/>
      <dgm:t>
        <a:bodyPr/>
        <a:lstStyle/>
        <a:p>
          <a:r>
            <a:rPr lang="it-IT" sz="1800" dirty="0" smtClean="0"/>
            <a:t>Audit</a:t>
          </a:r>
          <a:endParaRPr lang="it-IT" sz="1800" dirty="0"/>
        </a:p>
      </dgm:t>
    </dgm:pt>
    <dgm:pt modelId="{8935CCBE-C912-4072-A466-7B05743AEE26}" type="parTrans" cxnId="{E1A307DA-CF9D-4C25-A72D-F8ECAF14B6F9}">
      <dgm:prSet/>
      <dgm:spPr/>
      <dgm:t>
        <a:bodyPr/>
        <a:lstStyle/>
        <a:p>
          <a:endParaRPr lang="it-IT"/>
        </a:p>
      </dgm:t>
    </dgm:pt>
    <dgm:pt modelId="{BA49CB8C-430F-4E19-9435-FE515CF82707}" type="sibTrans" cxnId="{E1A307DA-CF9D-4C25-A72D-F8ECAF14B6F9}">
      <dgm:prSet/>
      <dgm:spPr/>
      <dgm:t>
        <a:bodyPr/>
        <a:lstStyle/>
        <a:p>
          <a:endParaRPr lang="it-IT"/>
        </a:p>
      </dgm:t>
    </dgm:pt>
    <dgm:pt modelId="{DB6223FF-BDFB-44B0-B50B-0DCE367E7884}">
      <dgm:prSet phldrT="[Texte]" custT="1"/>
      <dgm:spPr/>
      <dgm:t>
        <a:bodyPr/>
        <a:lstStyle/>
        <a:p>
          <a:r>
            <a:rPr lang="it-IT" sz="1600" dirty="0" smtClean="0"/>
            <a:t>Tracciabilità.</a:t>
          </a:r>
          <a:endParaRPr lang="it-IT" sz="1600" dirty="0"/>
        </a:p>
      </dgm:t>
    </dgm:pt>
    <dgm:pt modelId="{EE8C8CFB-0124-4890-B314-4C94A9D04E06}" type="parTrans" cxnId="{92B20A41-3993-4952-A332-AAB336845BD4}">
      <dgm:prSet/>
      <dgm:spPr/>
      <dgm:t>
        <a:bodyPr/>
        <a:lstStyle/>
        <a:p>
          <a:endParaRPr lang="it-IT"/>
        </a:p>
      </dgm:t>
    </dgm:pt>
    <dgm:pt modelId="{8A909098-D7F9-4850-8C3F-2391E1133A53}" type="sibTrans" cxnId="{92B20A41-3993-4952-A332-AAB336845BD4}">
      <dgm:prSet/>
      <dgm:spPr/>
      <dgm:t>
        <a:bodyPr/>
        <a:lstStyle/>
        <a:p>
          <a:endParaRPr lang="it-IT"/>
        </a:p>
      </dgm:t>
    </dgm:pt>
    <dgm:pt modelId="{B877EE07-B166-44CD-967E-2E5E05C9D9D9}">
      <dgm:prSet phldrT="[Texte]" custT="1"/>
      <dgm:spPr/>
      <dgm:t>
        <a:bodyPr/>
        <a:lstStyle/>
        <a:p>
          <a:r>
            <a:rPr lang="it-IT" sz="1600" dirty="0" smtClean="0"/>
            <a:t>Creazione di un archivio.</a:t>
          </a:r>
          <a:endParaRPr lang="it-IT" sz="1600" dirty="0"/>
        </a:p>
      </dgm:t>
    </dgm:pt>
    <dgm:pt modelId="{08039838-AE61-4685-A505-78BD39C0D5C7}" type="parTrans" cxnId="{52E075D2-F55A-466C-A97A-FC7CFDE6E4B2}">
      <dgm:prSet/>
      <dgm:spPr/>
      <dgm:t>
        <a:bodyPr/>
        <a:lstStyle/>
        <a:p>
          <a:endParaRPr lang="it-IT"/>
        </a:p>
      </dgm:t>
    </dgm:pt>
    <dgm:pt modelId="{B50E684F-C742-4E0C-A93F-D79944758984}" type="sibTrans" cxnId="{52E075D2-F55A-466C-A97A-FC7CFDE6E4B2}">
      <dgm:prSet/>
      <dgm:spPr/>
      <dgm:t>
        <a:bodyPr/>
        <a:lstStyle/>
        <a:p>
          <a:endParaRPr lang="it-IT"/>
        </a:p>
      </dgm:t>
    </dgm:pt>
    <dgm:pt modelId="{42DA2E62-478F-4C31-B14B-783CE68F5AEC}">
      <dgm:prSet phldrT="[Texte]" custT="1"/>
      <dgm:spPr/>
      <dgm:t>
        <a:bodyPr/>
        <a:lstStyle/>
        <a:p>
          <a:r>
            <a:rPr lang="it-IT" sz="1800" dirty="0" smtClean="0"/>
            <a:t>Formato di output</a:t>
          </a:r>
          <a:endParaRPr lang="it-IT" sz="1800" dirty="0"/>
        </a:p>
      </dgm:t>
    </dgm:pt>
    <dgm:pt modelId="{53D07392-38AF-4760-9520-BB1459699AF9}" type="parTrans" cxnId="{3AA76C13-759C-4A5E-B2A9-A7609E9D0D73}">
      <dgm:prSet/>
      <dgm:spPr/>
      <dgm:t>
        <a:bodyPr/>
        <a:lstStyle/>
        <a:p>
          <a:endParaRPr lang="it-IT"/>
        </a:p>
      </dgm:t>
    </dgm:pt>
    <dgm:pt modelId="{10068198-7DCF-4E5E-828B-D2827956A110}" type="sibTrans" cxnId="{3AA76C13-759C-4A5E-B2A9-A7609E9D0D73}">
      <dgm:prSet/>
      <dgm:spPr/>
      <dgm:t>
        <a:bodyPr/>
        <a:lstStyle/>
        <a:p>
          <a:endParaRPr lang="it-IT"/>
        </a:p>
      </dgm:t>
    </dgm:pt>
    <dgm:pt modelId="{D2330D49-95B1-496F-9921-041FA92DB663}">
      <dgm:prSet phldrT="[Texte]" custT="1"/>
      <dgm:spPr/>
      <dgm:t>
        <a:bodyPr/>
        <a:lstStyle/>
        <a:p>
          <a:r>
            <a:rPr lang="it-IT" sz="1600" dirty="0" smtClean="0"/>
            <a:t>Dati inviati in formato XBRL.</a:t>
          </a:r>
          <a:endParaRPr lang="it-IT" sz="1600" dirty="0"/>
        </a:p>
      </dgm:t>
    </dgm:pt>
    <dgm:pt modelId="{061A16C3-E992-407E-AF25-149604739F87}" type="parTrans" cxnId="{C0CBFE88-A43A-47DB-BC73-7FD5551188BB}">
      <dgm:prSet/>
      <dgm:spPr/>
      <dgm:t>
        <a:bodyPr/>
        <a:lstStyle/>
        <a:p>
          <a:endParaRPr lang="it-IT"/>
        </a:p>
      </dgm:t>
    </dgm:pt>
    <dgm:pt modelId="{71AE6059-4786-4FE2-812B-997BBB006573}" type="sibTrans" cxnId="{C0CBFE88-A43A-47DB-BC73-7FD5551188BB}">
      <dgm:prSet/>
      <dgm:spPr/>
      <dgm:t>
        <a:bodyPr/>
        <a:lstStyle/>
        <a:p>
          <a:endParaRPr lang="it-IT"/>
        </a:p>
      </dgm:t>
    </dgm:pt>
    <dgm:pt modelId="{7DD6FD3D-948C-4BD1-8803-A1A8D0D2748F}">
      <dgm:prSet phldrT="[Texte]" custT="1"/>
      <dgm:spPr/>
      <dgm:t>
        <a:bodyPr/>
        <a:lstStyle/>
        <a:p>
          <a:r>
            <a:rPr lang="it-IT" sz="1600" dirty="0" smtClean="0"/>
            <a:t>Rispetto della tassonomia del EIOPA.</a:t>
          </a:r>
          <a:endParaRPr lang="it-IT" sz="1600" dirty="0"/>
        </a:p>
      </dgm:t>
    </dgm:pt>
    <dgm:pt modelId="{894A8076-9AD2-4323-910B-7752AF0B2CB5}" type="parTrans" cxnId="{EA33C4B0-E674-4AC2-9FB9-E15044D2BDF9}">
      <dgm:prSet/>
      <dgm:spPr/>
      <dgm:t>
        <a:bodyPr/>
        <a:lstStyle/>
        <a:p>
          <a:endParaRPr lang="it-IT"/>
        </a:p>
      </dgm:t>
    </dgm:pt>
    <dgm:pt modelId="{8BD5C859-6A50-4D5D-89E6-90E28C8B6198}" type="sibTrans" cxnId="{EA33C4B0-E674-4AC2-9FB9-E15044D2BDF9}">
      <dgm:prSet/>
      <dgm:spPr/>
      <dgm:t>
        <a:bodyPr/>
        <a:lstStyle/>
        <a:p>
          <a:endParaRPr lang="it-IT"/>
        </a:p>
      </dgm:t>
    </dgm:pt>
    <dgm:pt modelId="{7F4AC5D0-669E-4E3C-B627-3498D5B17554}" type="pres">
      <dgm:prSet presAssocID="{53DCBD81-DD90-44E1-9703-33D399DD841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6C9AC564-E039-4639-B461-1F9E3967C1E1}" type="pres">
      <dgm:prSet presAssocID="{854F86C9-B76C-49D8-8F32-DCB92609E083}" presName="linNode" presStyleCnt="0"/>
      <dgm:spPr/>
    </dgm:pt>
    <dgm:pt modelId="{864EAFE5-BEA0-4BFB-8DD7-356FE016B09C}" type="pres">
      <dgm:prSet presAssocID="{854F86C9-B76C-49D8-8F32-DCB92609E083}" presName="parentText" presStyleLbl="node1" presStyleIdx="0" presStyleCnt="5" custScaleX="7588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BE15E07-5401-4704-8188-A88C2123DD2B}" type="pres">
      <dgm:prSet presAssocID="{854F86C9-B76C-49D8-8F32-DCB92609E083}" presName="descendantText" presStyleLbl="alignAccFollowNode1" presStyleIdx="0" presStyleCnt="5" custScaleX="11367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CDE8951-6DF3-40A4-A297-3BA07211F856}" type="pres">
      <dgm:prSet presAssocID="{CAC3E134-3A67-41D2-9AD8-AAE805C8DF2E}" presName="sp" presStyleCnt="0"/>
      <dgm:spPr/>
    </dgm:pt>
    <dgm:pt modelId="{5DB12020-1D2E-42CB-B714-6CBE5D21F566}" type="pres">
      <dgm:prSet presAssocID="{FEEF80DD-F5DF-4B7E-AD04-CBF63745F553}" presName="linNode" presStyleCnt="0"/>
      <dgm:spPr/>
    </dgm:pt>
    <dgm:pt modelId="{CD097EE7-B7E7-48EC-BDE6-281AA27EBB2C}" type="pres">
      <dgm:prSet presAssocID="{FEEF80DD-F5DF-4B7E-AD04-CBF63745F553}" presName="parentText" presStyleLbl="node1" presStyleIdx="1" presStyleCnt="5" custScaleX="7588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B489B0A-F02F-45B5-AB49-1A6C9A6B624E}" type="pres">
      <dgm:prSet presAssocID="{FEEF80DD-F5DF-4B7E-AD04-CBF63745F553}" presName="descendantText" presStyleLbl="alignAccFollowNode1" presStyleIdx="1" presStyleCnt="5" custScaleX="11367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EFFA1F2-8941-4F14-A582-86BA8C19FFC2}" type="pres">
      <dgm:prSet presAssocID="{5D861F22-7B7D-4F31-A9E7-664749469FF0}" presName="sp" presStyleCnt="0"/>
      <dgm:spPr/>
    </dgm:pt>
    <dgm:pt modelId="{45BA5539-FB98-488E-8996-49CA54DC1F01}" type="pres">
      <dgm:prSet presAssocID="{8A9BDC90-26DA-432B-8553-F60FD2A6AB3F}" presName="linNode" presStyleCnt="0"/>
      <dgm:spPr/>
    </dgm:pt>
    <dgm:pt modelId="{2D911E1E-3CFA-4D1B-BE6C-4A59ED0C77DC}" type="pres">
      <dgm:prSet presAssocID="{8A9BDC90-26DA-432B-8553-F60FD2A6AB3F}" presName="parentText" presStyleLbl="node1" presStyleIdx="2" presStyleCnt="5" custScaleX="7588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DAE2A64-2D7F-4A38-B1DB-892C07364EB6}" type="pres">
      <dgm:prSet presAssocID="{8A9BDC90-26DA-432B-8553-F60FD2A6AB3F}" presName="descendantText" presStyleLbl="alignAccFollowNode1" presStyleIdx="2" presStyleCnt="5" custScaleX="11367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48FF5C3-7271-4816-825B-A6850C2C3BE9}" type="pres">
      <dgm:prSet presAssocID="{AC954EF3-63F0-482F-B03B-340141130605}" presName="sp" presStyleCnt="0"/>
      <dgm:spPr/>
    </dgm:pt>
    <dgm:pt modelId="{9364B0E4-C3E9-4C3D-9097-9BAB60B2560D}" type="pres">
      <dgm:prSet presAssocID="{A756AC43-EE15-4D37-B3E3-26CCA01621AD}" presName="linNode" presStyleCnt="0"/>
      <dgm:spPr/>
    </dgm:pt>
    <dgm:pt modelId="{17BF4A78-717B-4677-A5CD-AD02368E690C}" type="pres">
      <dgm:prSet presAssocID="{A756AC43-EE15-4D37-B3E3-26CCA01621AD}" presName="parentText" presStyleLbl="node1" presStyleIdx="3" presStyleCnt="5" custScaleX="7588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2B0A108-6A57-4686-A294-C38C5A77FED8}" type="pres">
      <dgm:prSet presAssocID="{A756AC43-EE15-4D37-B3E3-26CCA01621AD}" presName="descendantText" presStyleLbl="alignAccFollowNode1" presStyleIdx="3" presStyleCnt="5" custScaleX="11367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CB811E9-728F-40A9-8FA3-1195D05944E9}" type="pres">
      <dgm:prSet presAssocID="{BA49CB8C-430F-4E19-9435-FE515CF82707}" presName="sp" presStyleCnt="0"/>
      <dgm:spPr/>
    </dgm:pt>
    <dgm:pt modelId="{62129953-3BAD-4072-80B3-15996A523483}" type="pres">
      <dgm:prSet presAssocID="{42DA2E62-478F-4C31-B14B-783CE68F5AEC}" presName="linNode" presStyleCnt="0"/>
      <dgm:spPr/>
    </dgm:pt>
    <dgm:pt modelId="{BFF4C7B7-7ECE-4C26-AF9D-ED5F7BB7862D}" type="pres">
      <dgm:prSet presAssocID="{42DA2E62-478F-4C31-B14B-783CE68F5AEC}" presName="parentText" presStyleLbl="node1" presStyleIdx="4" presStyleCnt="5" custScaleX="7588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270CE08-C4AA-4F10-B6E0-E004A9577E3A}" type="pres">
      <dgm:prSet presAssocID="{42DA2E62-478F-4C31-B14B-783CE68F5AEC}" presName="descendantText" presStyleLbl="alignAccFollowNode1" presStyleIdx="4" presStyleCnt="5" custScaleX="11367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15DD670-E751-4BB2-9C48-1636B2F78A83}" srcId="{FEEF80DD-F5DF-4B7E-AD04-CBF63745F553}" destId="{FE3E081B-E9A3-4F9A-8E83-4B599755C9F4}" srcOrd="0" destOrd="0" parTransId="{6A3B6E6A-1A18-4279-BF5A-71721F737C6A}" sibTransId="{0F0FF617-D623-4BD9-A3AD-6EF7A3478C6B}"/>
    <dgm:cxn modelId="{EA33C4B0-E674-4AC2-9FB9-E15044D2BDF9}" srcId="{42DA2E62-478F-4C31-B14B-783CE68F5AEC}" destId="{7DD6FD3D-948C-4BD1-8803-A1A8D0D2748F}" srcOrd="1" destOrd="0" parTransId="{894A8076-9AD2-4323-910B-7752AF0B2CB5}" sibTransId="{8BD5C859-6A50-4D5D-89E6-90E28C8B6198}"/>
    <dgm:cxn modelId="{4FCE5443-A048-48E5-847B-9739556DC9BB}" type="presOf" srcId="{DB6223FF-BDFB-44B0-B50B-0DCE367E7884}" destId="{A2B0A108-6A57-4686-A294-C38C5A77FED8}" srcOrd="0" destOrd="0" presId="urn:microsoft.com/office/officeart/2005/8/layout/vList5"/>
    <dgm:cxn modelId="{7FCC9D94-E532-4DEC-9757-AD10DC2FF76F}" type="presOf" srcId="{854F86C9-B76C-49D8-8F32-DCB92609E083}" destId="{864EAFE5-BEA0-4BFB-8DD7-356FE016B09C}" srcOrd="0" destOrd="0" presId="urn:microsoft.com/office/officeart/2005/8/layout/vList5"/>
    <dgm:cxn modelId="{46713471-BC02-4300-B41F-98F54FA657C4}" type="presOf" srcId="{53DCBD81-DD90-44E1-9703-33D399DD841A}" destId="{7F4AC5D0-669E-4E3C-B627-3498D5B17554}" srcOrd="0" destOrd="0" presId="urn:microsoft.com/office/officeart/2005/8/layout/vList5"/>
    <dgm:cxn modelId="{CD73B90B-7889-4647-BFE7-443307682AAE}" type="presOf" srcId="{A756AC43-EE15-4D37-B3E3-26CCA01621AD}" destId="{17BF4A78-717B-4677-A5CD-AD02368E690C}" srcOrd="0" destOrd="0" presId="urn:microsoft.com/office/officeart/2005/8/layout/vList5"/>
    <dgm:cxn modelId="{E5761211-ED17-4BDF-8C91-8CAD00AFF6BC}" type="presOf" srcId="{FEEF80DD-F5DF-4B7E-AD04-CBF63745F553}" destId="{CD097EE7-B7E7-48EC-BDE6-281AA27EBB2C}" srcOrd="0" destOrd="0" presId="urn:microsoft.com/office/officeart/2005/8/layout/vList5"/>
    <dgm:cxn modelId="{25703FD7-F859-45FA-908A-DA16F76D8D75}" srcId="{53DCBD81-DD90-44E1-9703-33D399DD841A}" destId="{8A9BDC90-26DA-432B-8553-F60FD2A6AB3F}" srcOrd="2" destOrd="0" parTransId="{ED2A9187-9FDB-435E-BD8C-B3BE3AB79F6C}" sibTransId="{AC954EF3-63F0-482F-B03B-340141130605}"/>
    <dgm:cxn modelId="{3F6A57E1-3F65-4E0D-9694-1C3B40FCDD21}" type="presOf" srcId="{7DD6FD3D-948C-4BD1-8803-A1A8D0D2748F}" destId="{7270CE08-C4AA-4F10-B6E0-E004A9577E3A}" srcOrd="0" destOrd="1" presId="urn:microsoft.com/office/officeart/2005/8/layout/vList5"/>
    <dgm:cxn modelId="{94DBDB9C-7154-41FB-AA28-525BB5FCA1D6}" type="presOf" srcId="{3BCC5640-DF7E-4204-8ABC-5CF1900A05A1}" destId="{4DAE2A64-2D7F-4A38-B1DB-892C07364EB6}" srcOrd="0" destOrd="1" presId="urn:microsoft.com/office/officeart/2005/8/layout/vList5"/>
    <dgm:cxn modelId="{277B4E3A-1ADF-468C-951C-35156C990704}" type="presOf" srcId="{EB67D69C-AE06-4D5E-A0AE-49D5F1B5AD4C}" destId="{4DAE2A64-2D7F-4A38-B1DB-892C07364EB6}" srcOrd="0" destOrd="0" presId="urn:microsoft.com/office/officeart/2005/8/layout/vList5"/>
    <dgm:cxn modelId="{52E075D2-F55A-466C-A97A-FC7CFDE6E4B2}" srcId="{A756AC43-EE15-4D37-B3E3-26CCA01621AD}" destId="{B877EE07-B166-44CD-967E-2E5E05C9D9D9}" srcOrd="1" destOrd="0" parTransId="{08039838-AE61-4685-A505-78BD39C0D5C7}" sibTransId="{B50E684F-C742-4E0C-A93F-D79944758984}"/>
    <dgm:cxn modelId="{3AA76C13-759C-4A5E-B2A9-A7609E9D0D73}" srcId="{53DCBD81-DD90-44E1-9703-33D399DD841A}" destId="{42DA2E62-478F-4C31-B14B-783CE68F5AEC}" srcOrd="4" destOrd="0" parTransId="{53D07392-38AF-4760-9520-BB1459699AF9}" sibTransId="{10068198-7DCF-4E5E-828B-D2827956A110}"/>
    <dgm:cxn modelId="{C0CBFE88-A43A-47DB-BC73-7FD5551188BB}" srcId="{42DA2E62-478F-4C31-B14B-783CE68F5AEC}" destId="{D2330D49-95B1-496F-9921-041FA92DB663}" srcOrd="0" destOrd="0" parTransId="{061A16C3-E992-407E-AF25-149604739F87}" sibTransId="{71AE6059-4786-4FE2-812B-997BBB006573}"/>
    <dgm:cxn modelId="{2D892A6D-E1E0-4BD1-927D-F6FB7FB467BE}" srcId="{854F86C9-B76C-49D8-8F32-DCB92609E083}" destId="{DA9E42E6-8D34-4032-BC38-D1FAE62F53A6}" srcOrd="0" destOrd="0" parTransId="{3AC7B1EA-C6C1-4F2E-883C-A8897F9D5261}" sibTransId="{923C9324-E586-42F5-9FCB-5EA9C5C56C27}"/>
    <dgm:cxn modelId="{29797511-A936-4850-8770-529640670060}" type="presOf" srcId="{D2330D49-95B1-496F-9921-041FA92DB663}" destId="{7270CE08-C4AA-4F10-B6E0-E004A9577E3A}" srcOrd="0" destOrd="0" presId="urn:microsoft.com/office/officeart/2005/8/layout/vList5"/>
    <dgm:cxn modelId="{E1A307DA-CF9D-4C25-A72D-F8ECAF14B6F9}" srcId="{53DCBD81-DD90-44E1-9703-33D399DD841A}" destId="{A756AC43-EE15-4D37-B3E3-26CCA01621AD}" srcOrd="3" destOrd="0" parTransId="{8935CCBE-C912-4072-A466-7B05743AEE26}" sibTransId="{BA49CB8C-430F-4E19-9435-FE515CF82707}"/>
    <dgm:cxn modelId="{5D87528F-47EB-483C-8D63-B8F7517EE636}" srcId="{53DCBD81-DD90-44E1-9703-33D399DD841A}" destId="{FEEF80DD-F5DF-4B7E-AD04-CBF63745F553}" srcOrd="1" destOrd="0" parTransId="{C0FA2306-3AB2-487B-A887-E12D4A5C51B2}" sibTransId="{5D861F22-7B7D-4F31-A9E7-664749469FF0}"/>
    <dgm:cxn modelId="{675B9B05-A39B-4947-87BA-3D1181C5E646}" type="presOf" srcId="{DA9E42E6-8D34-4032-BC38-D1FAE62F53A6}" destId="{DBE15E07-5401-4704-8188-A88C2123DD2B}" srcOrd="0" destOrd="0" presId="urn:microsoft.com/office/officeart/2005/8/layout/vList5"/>
    <dgm:cxn modelId="{22216AE9-5C34-414A-B603-2DEBB5D2DBBC}" type="presOf" srcId="{8A9BDC90-26DA-432B-8553-F60FD2A6AB3F}" destId="{2D911E1E-3CFA-4D1B-BE6C-4A59ED0C77DC}" srcOrd="0" destOrd="0" presId="urn:microsoft.com/office/officeart/2005/8/layout/vList5"/>
    <dgm:cxn modelId="{8D11F483-29CB-4CE1-A7BA-86644F022064}" type="presOf" srcId="{B877EE07-B166-44CD-967E-2E5E05C9D9D9}" destId="{A2B0A108-6A57-4686-A294-C38C5A77FED8}" srcOrd="0" destOrd="1" presId="urn:microsoft.com/office/officeart/2005/8/layout/vList5"/>
    <dgm:cxn modelId="{92B20A41-3993-4952-A332-AAB336845BD4}" srcId="{A756AC43-EE15-4D37-B3E3-26CCA01621AD}" destId="{DB6223FF-BDFB-44B0-B50B-0DCE367E7884}" srcOrd="0" destOrd="0" parTransId="{EE8C8CFB-0124-4890-B314-4C94A9D04E06}" sibTransId="{8A909098-D7F9-4850-8C3F-2391E1133A53}"/>
    <dgm:cxn modelId="{361C631B-78F2-4A4A-8B0E-63AC68B3CAB4}" srcId="{8A9BDC90-26DA-432B-8553-F60FD2A6AB3F}" destId="{EB67D69C-AE06-4D5E-A0AE-49D5F1B5AD4C}" srcOrd="0" destOrd="0" parTransId="{FFFA9537-0C2F-48EF-8F1B-E4D5C095FC30}" sibTransId="{1B426812-FD64-4F42-BB58-28BFB62B8821}"/>
    <dgm:cxn modelId="{7A95DC6B-5493-400C-B3EC-253818ECC47C}" srcId="{8A9BDC90-26DA-432B-8553-F60FD2A6AB3F}" destId="{3BCC5640-DF7E-4204-8ABC-5CF1900A05A1}" srcOrd="1" destOrd="0" parTransId="{FF85F748-DF77-4BFC-8075-490E9C712079}" sibTransId="{F6F74CAE-A548-49E0-91F9-58EC421BA572}"/>
    <dgm:cxn modelId="{D77ADE77-8731-48A5-A130-DD5ECF5CAEB8}" type="presOf" srcId="{FE3E081B-E9A3-4F9A-8E83-4B599755C9F4}" destId="{AB489B0A-F02F-45B5-AB49-1A6C9A6B624E}" srcOrd="0" destOrd="0" presId="urn:microsoft.com/office/officeart/2005/8/layout/vList5"/>
    <dgm:cxn modelId="{8AA40AA9-747C-47EB-8104-FBBC014E59F0}" srcId="{53DCBD81-DD90-44E1-9703-33D399DD841A}" destId="{854F86C9-B76C-49D8-8F32-DCB92609E083}" srcOrd="0" destOrd="0" parTransId="{8FEA0D28-45DF-443C-B8CC-517DE98369A0}" sibTransId="{CAC3E134-3A67-41D2-9AD8-AAE805C8DF2E}"/>
    <dgm:cxn modelId="{01011F06-B1EC-4CA6-909B-DE7B12CB0091}" type="presOf" srcId="{42DA2E62-478F-4C31-B14B-783CE68F5AEC}" destId="{BFF4C7B7-7ECE-4C26-AF9D-ED5F7BB7862D}" srcOrd="0" destOrd="0" presId="urn:microsoft.com/office/officeart/2005/8/layout/vList5"/>
    <dgm:cxn modelId="{B1F78BA2-1C55-4D10-813A-1C752CD5D96D}" type="presParOf" srcId="{7F4AC5D0-669E-4E3C-B627-3498D5B17554}" destId="{6C9AC564-E039-4639-B461-1F9E3967C1E1}" srcOrd="0" destOrd="0" presId="urn:microsoft.com/office/officeart/2005/8/layout/vList5"/>
    <dgm:cxn modelId="{C3443989-9BD5-4689-8DAF-C10353BEEE68}" type="presParOf" srcId="{6C9AC564-E039-4639-B461-1F9E3967C1E1}" destId="{864EAFE5-BEA0-4BFB-8DD7-356FE016B09C}" srcOrd="0" destOrd="0" presId="urn:microsoft.com/office/officeart/2005/8/layout/vList5"/>
    <dgm:cxn modelId="{D2D31ADD-57C4-4E19-921C-B35F60E0FD8D}" type="presParOf" srcId="{6C9AC564-E039-4639-B461-1F9E3967C1E1}" destId="{DBE15E07-5401-4704-8188-A88C2123DD2B}" srcOrd="1" destOrd="0" presId="urn:microsoft.com/office/officeart/2005/8/layout/vList5"/>
    <dgm:cxn modelId="{1DCCFFBC-EE2A-4A89-9EC2-AA54774B437E}" type="presParOf" srcId="{7F4AC5D0-669E-4E3C-B627-3498D5B17554}" destId="{CCDE8951-6DF3-40A4-A297-3BA07211F856}" srcOrd="1" destOrd="0" presId="urn:microsoft.com/office/officeart/2005/8/layout/vList5"/>
    <dgm:cxn modelId="{E66065BF-A354-4AB7-9A6B-FF4E32965EAF}" type="presParOf" srcId="{7F4AC5D0-669E-4E3C-B627-3498D5B17554}" destId="{5DB12020-1D2E-42CB-B714-6CBE5D21F566}" srcOrd="2" destOrd="0" presId="urn:microsoft.com/office/officeart/2005/8/layout/vList5"/>
    <dgm:cxn modelId="{051E5DF9-236F-4AEA-9352-4DA742E72D8A}" type="presParOf" srcId="{5DB12020-1D2E-42CB-B714-6CBE5D21F566}" destId="{CD097EE7-B7E7-48EC-BDE6-281AA27EBB2C}" srcOrd="0" destOrd="0" presId="urn:microsoft.com/office/officeart/2005/8/layout/vList5"/>
    <dgm:cxn modelId="{68088722-FD2C-4692-912D-1FCFECA4DAF1}" type="presParOf" srcId="{5DB12020-1D2E-42CB-B714-6CBE5D21F566}" destId="{AB489B0A-F02F-45B5-AB49-1A6C9A6B624E}" srcOrd="1" destOrd="0" presId="urn:microsoft.com/office/officeart/2005/8/layout/vList5"/>
    <dgm:cxn modelId="{98727086-E47A-476D-92AD-0DCBA61223D9}" type="presParOf" srcId="{7F4AC5D0-669E-4E3C-B627-3498D5B17554}" destId="{6EFFA1F2-8941-4F14-A582-86BA8C19FFC2}" srcOrd="3" destOrd="0" presId="urn:microsoft.com/office/officeart/2005/8/layout/vList5"/>
    <dgm:cxn modelId="{32E83D5D-D2FE-4F1B-ADCB-B26A13748D35}" type="presParOf" srcId="{7F4AC5D0-669E-4E3C-B627-3498D5B17554}" destId="{45BA5539-FB98-488E-8996-49CA54DC1F01}" srcOrd="4" destOrd="0" presId="urn:microsoft.com/office/officeart/2005/8/layout/vList5"/>
    <dgm:cxn modelId="{7A270E42-5E28-4D65-B9D3-9C2859CAB0ED}" type="presParOf" srcId="{45BA5539-FB98-488E-8996-49CA54DC1F01}" destId="{2D911E1E-3CFA-4D1B-BE6C-4A59ED0C77DC}" srcOrd="0" destOrd="0" presId="urn:microsoft.com/office/officeart/2005/8/layout/vList5"/>
    <dgm:cxn modelId="{6BCE0F90-593F-418D-9D74-AEEC4B66A9BC}" type="presParOf" srcId="{45BA5539-FB98-488E-8996-49CA54DC1F01}" destId="{4DAE2A64-2D7F-4A38-B1DB-892C07364EB6}" srcOrd="1" destOrd="0" presId="urn:microsoft.com/office/officeart/2005/8/layout/vList5"/>
    <dgm:cxn modelId="{54FB4FB7-DA87-459C-986D-F5072D2D7BD2}" type="presParOf" srcId="{7F4AC5D0-669E-4E3C-B627-3498D5B17554}" destId="{548FF5C3-7271-4816-825B-A6850C2C3BE9}" srcOrd="5" destOrd="0" presId="urn:microsoft.com/office/officeart/2005/8/layout/vList5"/>
    <dgm:cxn modelId="{180EC035-0C41-4667-B505-30C3BAE83707}" type="presParOf" srcId="{7F4AC5D0-669E-4E3C-B627-3498D5B17554}" destId="{9364B0E4-C3E9-4C3D-9097-9BAB60B2560D}" srcOrd="6" destOrd="0" presId="urn:microsoft.com/office/officeart/2005/8/layout/vList5"/>
    <dgm:cxn modelId="{6954DF59-63D0-4F0B-85C6-4EB5387AC28D}" type="presParOf" srcId="{9364B0E4-C3E9-4C3D-9097-9BAB60B2560D}" destId="{17BF4A78-717B-4677-A5CD-AD02368E690C}" srcOrd="0" destOrd="0" presId="urn:microsoft.com/office/officeart/2005/8/layout/vList5"/>
    <dgm:cxn modelId="{1E27AB1A-DD18-4C8D-A70E-33E7B9580DE0}" type="presParOf" srcId="{9364B0E4-C3E9-4C3D-9097-9BAB60B2560D}" destId="{A2B0A108-6A57-4686-A294-C38C5A77FED8}" srcOrd="1" destOrd="0" presId="urn:microsoft.com/office/officeart/2005/8/layout/vList5"/>
    <dgm:cxn modelId="{F5D68193-A47D-47BB-A6DE-8E30B13A0912}" type="presParOf" srcId="{7F4AC5D0-669E-4E3C-B627-3498D5B17554}" destId="{3CB811E9-728F-40A9-8FA3-1195D05944E9}" srcOrd="7" destOrd="0" presId="urn:microsoft.com/office/officeart/2005/8/layout/vList5"/>
    <dgm:cxn modelId="{24E713E0-495B-404C-AC1E-D2469F666CB6}" type="presParOf" srcId="{7F4AC5D0-669E-4E3C-B627-3498D5B17554}" destId="{62129953-3BAD-4072-80B3-15996A523483}" srcOrd="8" destOrd="0" presId="urn:microsoft.com/office/officeart/2005/8/layout/vList5"/>
    <dgm:cxn modelId="{522EA7C6-2526-404F-8204-E22868DB977E}" type="presParOf" srcId="{62129953-3BAD-4072-80B3-15996A523483}" destId="{BFF4C7B7-7ECE-4C26-AF9D-ED5F7BB7862D}" srcOrd="0" destOrd="0" presId="urn:microsoft.com/office/officeart/2005/8/layout/vList5"/>
    <dgm:cxn modelId="{5A6D5274-EFCB-4A44-99C2-7B977584684E}" type="presParOf" srcId="{62129953-3BAD-4072-80B3-15996A523483}" destId="{7270CE08-C4AA-4F10-B6E0-E004A9577E3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45B3DD-1669-4174-95D0-0A019FF16D5B}" type="doc">
      <dgm:prSet loTypeId="urn:microsoft.com/office/officeart/2008/layout/VerticalCurv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CC47E30-23B0-49FC-B3F2-C3A99E5550A7}">
      <dgm:prSet phldrT="[Texte]"/>
      <dgm:spPr/>
      <dgm:t>
        <a:bodyPr/>
        <a:lstStyle/>
        <a:p>
          <a:r>
            <a:rPr lang="it-IT" dirty="0" smtClean="0"/>
            <a:t>Coerenza della comunicazione finanziaria (Art 51)</a:t>
          </a:r>
          <a:endParaRPr lang="it-IT" dirty="0"/>
        </a:p>
      </dgm:t>
    </dgm:pt>
    <dgm:pt modelId="{B3C86020-3A62-46DE-8308-57E0AEA9C548}" type="parTrans" cxnId="{15A0B9DF-F3EF-469E-8719-5EFB2073F116}">
      <dgm:prSet/>
      <dgm:spPr/>
      <dgm:t>
        <a:bodyPr/>
        <a:lstStyle/>
        <a:p>
          <a:endParaRPr lang="it-IT"/>
        </a:p>
      </dgm:t>
    </dgm:pt>
    <dgm:pt modelId="{9FDA6176-39C7-4FE4-BADF-FC2FC6717495}" type="sibTrans" cxnId="{15A0B9DF-F3EF-469E-8719-5EFB2073F116}">
      <dgm:prSet/>
      <dgm:spPr/>
      <dgm:t>
        <a:bodyPr/>
        <a:lstStyle/>
        <a:p>
          <a:endParaRPr lang="it-IT"/>
        </a:p>
      </dgm:t>
    </dgm:pt>
    <dgm:pt modelId="{C4DCE603-EB5E-4A52-9391-91D63DC0500A}">
      <dgm:prSet phldrT="[Texte]"/>
      <dgm:spPr/>
      <dgm:t>
        <a:bodyPr/>
        <a:lstStyle/>
        <a:p>
          <a:r>
            <a:rPr lang="it-IT" dirty="0" smtClean="0"/>
            <a:t>Principio della riservatezza (Art 53)</a:t>
          </a:r>
          <a:endParaRPr lang="it-IT" dirty="0"/>
        </a:p>
      </dgm:t>
    </dgm:pt>
    <dgm:pt modelId="{BA09B6D6-A203-4BE3-B5F7-90273A0EE4C7}" type="parTrans" cxnId="{466B401A-F843-40E4-AD43-6CD7FE6F45D0}">
      <dgm:prSet/>
      <dgm:spPr/>
      <dgm:t>
        <a:bodyPr/>
        <a:lstStyle/>
        <a:p>
          <a:endParaRPr lang="it-IT"/>
        </a:p>
      </dgm:t>
    </dgm:pt>
    <dgm:pt modelId="{B2AF1465-3148-4D54-9604-711923D5D3FC}" type="sibTrans" cxnId="{466B401A-F843-40E4-AD43-6CD7FE6F45D0}">
      <dgm:prSet/>
      <dgm:spPr/>
      <dgm:t>
        <a:bodyPr/>
        <a:lstStyle/>
        <a:p>
          <a:endParaRPr lang="it-IT"/>
        </a:p>
      </dgm:t>
    </dgm:pt>
    <dgm:pt modelId="{FDD02E97-FCC3-493E-B198-50CD5F6E5041}">
      <dgm:prSet phldrT="[Texte]"/>
      <dgm:spPr/>
      <dgm:t>
        <a:bodyPr/>
        <a:lstStyle/>
        <a:p>
          <a:r>
            <a:rPr lang="it-IT" dirty="0" smtClean="0"/>
            <a:t>Corretta </a:t>
          </a:r>
          <a:r>
            <a:rPr lang="it-IT" dirty="0" err="1" smtClean="0"/>
            <a:t>Governance</a:t>
          </a:r>
          <a:r>
            <a:rPr lang="it-IT" dirty="0" smtClean="0"/>
            <a:t> (Art 55)</a:t>
          </a:r>
          <a:endParaRPr lang="it-IT" dirty="0"/>
        </a:p>
      </dgm:t>
    </dgm:pt>
    <dgm:pt modelId="{12195EA4-F81B-4E73-99E9-5856411EF3AE}" type="parTrans" cxnId="{1B2EE488-6DD8-4808-9488-E38A5D4166D8}">
      <dgm:prSet/>
      <dgm:spPr/>
      <dgm:t>
        <a:bodyPr/>
        <a:lstStyle/>
        <a:p>
          <a:endParaRPr lang="it-IT"/>
        </a:p>
      </dgm:t>
    </dgm:pt>
    <dgm:pt modelId="{F9B13477-415B-4A79-8484-29159211FC1D}" type="sibTrans" cxnId="{1B2EE488-6DD8-4808-9488-E38A5D4166D8}">
      <dgm:prSet/>
      <dgm:spPr/>
      <dgm:t>
        <a:bodyPr/>
        <a:lstStyle/>
        <a:p>
          <a:endParaRPr lang="it-IT"/>
        </a:p>
      </dgm:t>
    </dgm:pt>
    <dgm:pt modelId="{7EB15238-9FB0-4546-B638-F119848F3521}">
      <dgm:prSet phldrT="[Texte]"/>
      <dgm:spPr/>
      <dgm:t>
        <a:bodyPr/>
        <a:lstStyle/>
        <a:p>
          <a:r>
            <a:rPr lang="it-IT" dirty="0" smtClean="0"/>
            <a:t>Principio di materialità (DOC 50/09)</a:t>
          </a:r>
          <a:endParaRPr lang="it-IT" dirty="0"/>
        </a:p>
      </dgm:t>
    </dgm:pt>
    <dgm:pt modelId="{7C741EEE-DFA1-4AA4-9CD9-FA89B0F4E946}" type="parTrans" cxnId="{11292266-80A3-4C1D-B80A-2B629B9B40F1}">
      <dgm:prSet/>
      <dgm:spPr/>
      <dgm:t>
        <a:bodyPr/>
        <a:lstStyle/>
        <a:p>
          <a:endParaRPr lang="it-IT"/>
        </a:p>
      </dgm:t>
    </dgm:pt>
    <dgm:pt modelId="{31049FEF-21F1-4644-8279-0B6D0878264A}" type="sibTrans" cxnId="{11292266-80A3-4C1D-B80A-2B629B9B40F1}">
      <dgm:prSet/>
      <dgm:spPr/>
      <dgm:t>
        <a:bodyPr/>
        <a:lstStyle/>
        <a:p>
          <a:endParaRPr lang="it-IT"/>
        </a:p>
      </dgm:t>
    </dgm:pt>
    <dgm:pt modelId="{8151DFB5-D2F7-4619-8E98-7B24B70033A7}">
      <dgm:prSet phldrT="[Texte]"/>
      <dgm:spPr/>
      <dgm:t>
        <a:bodyPr/>
        <a:lstStyle/>
        <a:p>
          <a:r>
            <a:rPr lang="it-IT" dirty="0" smtClean="0"/>
            <a:t>Principio di proporzionalità (Art 29)</a:t>
          </a:r>
          <a:endParaRPr lang="it-IT" dirty="0"/>
        </a:p>
      </dgm:t>
    </dgm:pt>
    <dgm:pt modelId="{F1DBA399-8972-4C86-9A80-D7759E5F8B53}" type="parTrans" cxnId="{D800E082-D0C3-4C4A-A476-47D654D1EAA0}">
      <dgm:prSet/>
      <dgm:spPr/>
      <dgm:t>
        <a:bodyPr/>
        <a:lstStyle/>
        <a:p>
          <a:endParaRPr lang="it-IT"/>
        </a:p>
      </dgm:t>
    </dgm:pt>
    <dgm:pt modelId="{2B96ACF1-E3F4-4A71-8C8A-FBF8265BCE76}" type="sibTrans" cxnId="{D800E082-D0C3-4C4A-A476-47D654D1EAA0}">
      <dgm:prSet/>
      <dgm:spPr/>
      <dgm:t>
        <a:bodyPr/>
        <a:lstStyle/>
        <a:p>
          <a:endParaRPr lang="it-IT"/>
        </a:p>
      </dgm:t>
    </dgm:pt>
    <dgm:pt modelId="{86ECCC41-2B0D-4D70-8B6B-CC9DC15BF7D9}" type="pres">
      <dgm:prSet presAssocID="{4845B3DD-1669-4174-95D0-0A019FF16D5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t-IT"/>
        </a:p>
      </dgm:t>
    </dgm:pt>
    <dgm:pt modelId="{A9BEFD08-B750-4303-A7D6-E684DC02785E}" type="pres">
      <dgm:prSet presAssocID="{4845B3DD-1669-4174-95D0-0A019FF16D5B}" presName="Name1" presStyleCnt="0"/>
      <dgm:spPr/>
    </dgm:pt>
    <dgm:pt modelId="{6A42BAF0-271D-47E7-A7B3-F2D493721545}" type="pres">
      <dgm:prSet presAssocID="{4845B3DD-1669-4174-95D0-0A019FF16D5B}" presName="cycle" presStyleCnt="0"/>
      <dgm:spPr/>
    </dgm:pt>
    <dgm:pt modelId="{6517A299-3D3C-47F4-85C6-BE06C0036FF7}" type="pres">
      <dgm:prSet presAssocID="{4845B3DD-1669-4174-95D0-0A019FF16D5B}" presName="srcNode" presStyleLbl="node1" presStyleIdx="0" presStyleCnt="5"/>
      <dgm:spPr/>
    </dgm:pt>
    <dgm:pt modelId="{95AFEDFD-C0EB-4845-920F-FC314D07278D}" type="pres">
      <dgm:prSet presAssocID="{4845B3DD-1669-4174-95D0-0A019FF16D5B}" presName="conn" presStyleLbl="parChTrans1D2" presStyleIdx="0" presStyleCnt="1"/>
      <dgm:spPr/>
      <dgm:t>
        <a:bodyPr/>
        <a:lstStyle/>
        <a:p>
          <a:endParaRPr lang="it-IT"/>
        </a:p>
      </dgm:t>
    </dgm:pt>
    <dgm:pt modelId="{4534A304-8A5B-4C9F-A6B0-B7EAE55385DA}" type="pres">
      <dgm:prSet presAssocID="{4845B3DD-1669-4174-95D0-0A019FF16D5B}" presName="extraNode" presStyleLbl="node1" presStyleIdx="0" presStyleCnt="5"/>
      <dgm:spPr/>
    </dgm:pt>
    <dgm:pt modelId="{F11EC2B2-24F8-4034-AC4C-D7A1EB464301}" type="pres">
      <dgm:prSet presAssocID="{4845B3DD-1669-4174-95D0-0A019FF16D5B}" presName="dstNode" presStyleLbl="node1" presStyleIdx="0" presStyleCnt="5"/>
      <dgm:spPr/>
    </dgm:pt>
    <dgm:pt modelId="{9C21191B-D092-4839-A615-D3009A41150B}" type="pres">
      <dgm:prSet presAssocID="{BCC47E30-23B0-49FC-B3F2-C3A99E5550A7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A0F4722-F81C-4646-AE7C-EC319F4BC484}" type="pres">
      <dgm:prSet presAssocID="{BCC47E30-23B0-49FC-B3F2-C3A99E5550A7}" presName="accent_1" presStyleCnt="0"/>
      <dgm:spPr/>
    </dgm:pt>
    <dgm:pt modelId="{8C93A959-8F0F-43A8-BCE5-3B23530DE9CC}" type="pres">
      <dgm:prSet presAssocID="{BCC47E30-23B0-49FC-B3F2-C3A99E5550A7}" presName="accentRepeatNode" presStyleLbl="solidFgAcc1" presStyleIdx="0" presStyleCnt="5"/>
      <dgm:spPr/>
    </dgm:pt>
    <dgm:pt modelId="{B008543D-50ED-48E0-A44F-31CD09A809DC}" type="pres">
      <dgm:prSet presAssocID="{C4DCE603-EB5E-4A52-9391-91D63DC0500A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F9F7992-FB79-45DB-82DD-B64F6908EC45}" type="pres">
      <dgm:prSet presAssocID="{C4DCE603-EB5E-4A52-9391-91D63DC0500A}" presName="accent_2" presStyleCnt="0"/>
      <dgm:spPr/>
    </dgm:pt>
    <dgm:pt modelId="{9B21771F-FBB7-4ADA-B6C6-37BE4E358388}" type="pres">
      <dgm:prSet presAssocID="{C4DCE603-EB5E-4A52-9391-91D63DC0500A}" presName="accentRepeatNode" presStyleLbl="solidFgAcc1" presStyleIdx="1" presStyleCnt="5"/>
      <dgm:spPr/>
    </dgm:pt>
    <dgm:pt modelId="{04F23363-CE22-486B-9341-E59CE4EAA885}" type="pres">
      <dgm:prSet presAssocID="{FDD02E97-FCC3-493E-B198-50CD5F6E5041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AD1A390-82CF-42FA-9664-4BDE42445906}" type="pres">
      <dgm:prSet presAssocID="{FDD02E97-FCC3-493E-B198-50CD5F6E5041}" presName="accent_3" presStyleCnt="0"/>
      <dgm:spPr/>
    </dgm:pt>
    <dgm:pt modelId="{3CF908FF-236D-450A-89CE-A3AB1C31CD44}" type="pres">
      <dgm:prSet presAssocID="{FDD02E97-FCC3-493E-B198-50CD5F6E5041}" presName="accentRepeatNode" presStyleLbl="solidFgAcc1" presStyleIdx="2" presStyleCnt="5"/>
      <dgm:spPr/>
    </dgm:pt>
    <dgm:pt modelId="{D6B47987-E1D7-47D6-9BAB-7CCFC971BBC1}" type="pres">
      <dgm:prSet presAssocID="{7EB15238-9FB0-4546-B638-F119848F3521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738AB9F-47DF-4620-A024-DD2BD00A9F7B}" type="pres">
      <dgm:prSet presAssocID="{7EB15238-9FB0-4546-B638-F119848F3521}" presName="accent_4" presStyleCnt="0"/>
      <dgm:spPr/>
    </dgm:pt>
    <dgm:pt modelId="{A7190416-56B8-41D5-9C46-8521ABC43EAF}" type="pres">
      <dgm:prSet presAssocID="{7EB15238-9FB0-4546-B638-F119848F3521}" presName="accentRepeatNode" presStyleLbl="solidFgAcc1" presStyleIdx="3" presStyleCnt="5"/>
      <dgm:spPr/>
    </dgm:pt>
    <dgm:pt modelId="{EAE73553-B532-4B7E-9B04-78BD77303DE9}" type="pres">
      <dgm:prSet presAssocID="{8151DFB5-D2F7-4619-8E98-7B24B70033A7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B783929-0E5B-4363-BA04-80458EE5E4DE}" type="pres">
      <dgm:prSet presAssocID="{8151DFB5-D2F7-4619-8E98-7B24B70033A7}" presName="accent_5" presStyleCnt="0"/>
      <dgm:spPr/>
    </dgm:pt>
    <dgm:pt modelId="{602D942E-61E4-441A-BEB2-A4333776F0F4}" type="pres">
      <dgm:prSet presAssocID="{8151DFB5-D2F7-4619-8E98-7B24B70033A7}" presName="accentRepeatNode" presStyleLbl="solidFgAcc1" presStyleIdx="4" presStyleCnt="5"/>
      <dgm:spPr/>
    </dgm:pt>
  </dgm:ptLst>
  <dgm:cxnLst>
    <dgm:cxn modelId="{15A0B9DF-F3EF-469E-8719-5EFB2073F116}" srcId="{4845B3DD-1669-4174-95D0-0A019FF16D5B}" destId="{BCC47E30-23B0-49FC-B3F2-C3A99E5550A7}" srcOrd="0" destOrd="0" parTransId="{B3C86020-3A62-46DE-8308-57E0AEA9C548}" sibTransId="{9FDA6176-39C7-4FE4-BADF-FC2FC6717495}"/>
    <dgm:cxn modelId="{55FCA3E0-EB83-4D45-8534-D581FF923DCF}" type="presOf" srcId="{9FDA6176-39C7-4FE4-BADF-FC2FC6717495}" destId="{95AFEDFD-C0EB-4845-920F-FC314D07278D}" srcOrd="0" destOrd="0" presId="urn:microsoft.com/office/officeart/2008/layout/VerticalCurvedList"/>
    <dgm:cxn modelId="{D800E082-D0C3-4C4A-A476-47D654D1EAA0}" srcId="{4845B3DD-1669-4174-95D0-0A019FF16D5B}" destId="{8151DFB5-D2F7-4619-8E98-7B24B70033A7}" srcOrd="4" destOrd="0" parTransId="{F1DBA399-8972-4C86-9A80-D7759E5F8B53}" sibTransId="{2B96ACF1-E3F4-4A71-8C8A-FBF8265BCE76}"/>
    <dgm:cxn modelId="{F5D14EC3-AAE2-4966-BA04-DD4770BA7068}" type="presOf" srcId="{7EB15238-9FB0-4546-B638-F119848F3521}" destId="{D6B47987-E1D7-47D6-9BAB-7CCFC971BBC1}" srcOrd="0" destOrd="0" presId="urn:microsoft.com/office/officeart/2008/layout/VerticalCurvedList"/>
    <dgm:cxn modelId="{51635207-25A1-4D8B-A118-BB98BF5DB447}" type="presOf" srcId="{C4DCE603-EB5E-4A52-9391-91D63DC0500A}" destId="{B008543D-50ED-48E0-A44F-31CD09A809DC}" srcOrd="0" destOrd="0" presId="urn:microsoft.com/office/officeart/2008/layout/VerticalCurvedList"/>
    <dgm:cxn modelId="{4B8E4B8B-DC89-412D-B842-90833569B867}" type="presOf" srcId="{8151DFB5-D2F7-4619-8E98-7B24B70033A7}" destId="{EAE73553-B532-4B7E-9B04-78BD77303DE9}" srcOrd="0" destOrd="0" presId="urn:microsoft.com/office/officeart/2008/layout/VerticalCurvedList"/>
    <dgm:cxn modelId="{26038CA6-F4D5-4279-A1C6-9095A6BF7A6D}" type="presOf" srcId="{BCC47E30-23B0-49FC-B3F2-C3A99E5550A7}" destId="{9C21191B-D092-4839-A615-D3009A41150B}" srcOrd="0" destOrd="0" presId="urn:microsoft.com/office/officeart/2008/layout/VerticalCurvedList"/>
    <dgm:cxn modelId="{11292266-80A3-4C1D-B80A-2B629B9B40F1}" srcId="{4845B3DD-1669-4174-95D0-0A019FF16D5B}" destId="{7EB15238-9FB0-4546-B638-F119848F3521}" srcOrd="3" destOrd="0" parTransId="{7C741EEE-DFA1-4AA4-9CD9-FA89B0F4E946}" sibTransId="{31049FEF-21F1-4644-8279-0B6D0878264A}"/>
    <dgm:cxn modelId="{466B401A-F843-40E4-AD43-6CD7FE6F45D0}" srcId="{4845B3DD-1669-4174-95D0-0A019FF16D5B}" destId="{C4DCE603-EB5E-4A52-9391-91D63DC0500A}" srcOrd="1" destOrd="0" parTransId="{BA09B6D6-A203-4BE3-B5F7-90273A0EE4C7}" sibTransId="{B2AF1465-3148-4D54-9604-711923D5D3FC}"/>
    <dgm:cxn modelId="{A3339FEF-3149-4033-9019-53B92EA48DE2}" type="presOf" srcId="{4845B3DD-1669-4174-95D0-0A019FF16D5B}" destId="{86ECCC41-2B0D-4D70-8B6B-CC9DC15BF7D9}" srcOrd="0" destOrd="0" presId="urn:microsoft.com/office/officeart/2008/layout/VerticalCurvedList"/>
    <dgm:cxn modelId="{1B2EE488-6DD8-4808-9488-E38A5D4166D8}" srcId="{4845B3DD-1669-4174-95D0-0A019FF16D5B}" destId="{FDD02E97-FCC3-493E-B198-50CD5F6E5041}" srcOrd="2" destOrd="0" parTransId="{12195EA4-F81B-4E73-99E9-5856411EF3AE}" sibTransId="{F9B13477-415B-4A79-8484-29159211FC1D}"/>
    <dgm:cxn modelId="{A4D57824-D17D-4F4B-9601-4DD88C79BAD1}" type="presOf" srcId="{FDD02E97-FCC3-493E-B198-50CD5F6E5041}" destId="{04F23363-CE22-486B-9341-E59CE4EAA885}" srcOrd="0" destOrd="0" presId="urn:microsoft.com/office/officeart/2008/layout/VerticalCurvedList"/>
    <dgm:cxn modelId="{A2049C4A-BF98-47BD-907D-AA3059E435BC}" type="presParOf" srcId="{86ECCC41-2B0D-4D70-8B6B-CC9DC15BF7D9}" destId="{A9BEFD08-B750-4303-A7D6-E684DC02785E}" srcOrd="0" destOrd="0" presId="urn:microsoft.com/office/officeart/2008/layout/VerticalCurvedList"/>
    <dgm:cxn modelId="{039542C2-4B1E-467B-BB82-05016A4AE7A1}" type="presParOf" srcId="{A9BEFD08-B750-4303-A7D6-E684DC02785E}" destId="{6A42BAF0-271D-47E7-A7B3-F2D493721545}" srcOrd="0" destOrd="0" presId="urn:microsoft.com/office/officeart/2008/layout/VerticalCurvedList"/>
    <dgm:cxn modelId="{54522850-342A-451A-9E9D-F30B4CCB4157}" type="presParOf" srcId="{6A42BAF0-271D-47E7-A7B3-F2D493721545}" destId="{6517A299-3D3C-47F4-85C6-BE06C0036FF7}" srcOrd="0" destOrd="0" presId="urn:microsoft.com/office/officeart/2008/layout/VerticalCurvedList"/>
    <dgm:cxn modelId="{B992E991-CC94-4D50-ABA6-F0B5083E9395}" type="presParOf" srcId="{6A42BAF0-271D-47E7-A7B3-F2D493721545}" destId="{95AFEDFD-C0EB-4845-920F-FC314D07278D}" srcOrd="1" destOrd="0" presId="urn:microsoft.com/office/officeart/2008/layout/VerticalCurvedList"/>
    <dgm:cxn modelId="{6DF5182E-3402-4697-BDA9-DCB421E99858}" type="presParOf" srcId="{6A42BAF0-271D-47E7-A7B3-F2D493721545}" destId="{4534A304-8A5B-4C9F-A6B0-B7EAE55385DA}" srcOrd="2" destOrd="0" presId="urn:microsoft.com/office/officeart/2008/layout/VerticalCurvedList"/>
    <dgm:cxn modelId="{504D4029-1936-4D05-B63D-0421E3BA1222}" type="presParOf" srcId="{6A42BAF0-271D-47E7-A7B3-F2D493721545}" destId="{F11EC2B2-24F8-4034-AC4C-D7A1EB464301}" srcOrd="3" destOrd="0" presId="urn:microsoft.com/office/officeart/2008/layout/VerticalCurvedList"/>
    <dgm:cxn modelId="{4AE82FCA-A4A9-4D63-8878-EC51F49568A9}" type="presParOf" srcId="{A9BEFD08-B750-4303-A7D6-E684DC02785E}" destId="{9C21191B-D092-4839-A615-D3009A41150B}" srcOrd="1" destOrd="0" presId="urn:microsoft.com/office/officeart/2008/layout/VerticalCurvedList"/>
    <dgm:cxn modelId="{8E799A2B-9B22-4A8C-9BDD-A3FEC8A1CE56}" type="presParOf" srcId="{A9BEFD08-B750-4303-A7D6-E684DC02785E}" destId="{5A0F4722-F81C-4646-AE7C-EC319F4BC484}" srcOrd="2" destOrd="0" presId="urn:microsoft.com/office/officeart/2008/layout/VerticalCurvedList"/>
    <dgm:cxn modelId="{594560B1-07C2-48CA-855B-6F1912B1366B}" type="presParOf" srcId="{5A0F4722-F81C-4646-AE7C-EC319F4BC484}" destId="{8C93A959-8F0F-43A8-BCE5-3B23530DE9CC}" srcOrd="0" destOrd="0" presId="urn:microsoft.com/office/officeart/2008/layout/VerticalCurvedList"/>
    <dgm:cxn modelId="{78001257-2DC1-486D-83CE-32C68BBB1924}" type="presParOf" srcId="{A9BEFD08-B750-4303-A7D6-E684DC02785E}" destId="{B008543D-50ED-48E0-A44F-31CD09A809DC}" srcOrd="3" destOrd="0" presId="urn:microsoft.com/office/officeart/2008/layout/VerticalCurvedList"/>
    <dgm:cxn modelId="{06CACA06-077E-442E-B8A8-ED4903BA3809}" type="presParOf" srcId="{A9BEFD08-B750-4303-A7D6-E684DC02785E}" destId="{BF9F7992-FB79-45DB-82DD-B64F6908EC45}" srcOrd="4" destOrd="0" presId="urn:microsoft.com/office/officeart/2008/layout/VerticalCurvedList"/>
    <dgm:cxn modelId="{FB9A02AE-F7EF-47C7-AFB0-3FF794A33959}" type="presParOf" srcId="{BF9F7992-FB79-45DB-82DD-B64F6908EC45}" destId="{9B21771F-FBB7-4ADA-B6C6-37BE4E358388}" srcOrd="0" destOrd="0" presId="urn:microsoft.com/office/officeart/2008/layout/VerticalCurvedList"/>
    <dgm:cxn modelId="{93B73A4C-0EC1-486E-899E-3130D19C699C}" type="presParOf" srcId="{A9BEFD08-B750-4303-A7D6-E684DC02785E}" destId="{04F23363-CE22-486B-9341-E59CE4EAA885}" srcOrd="5" destOrd="0" presId="urn:microsoft.com/office/officeart/2008/layout/VerticalCurvedList"/>
    <dgm:cxn modelId="{D6C9EB47-D993-4A65-AE28-8E5D5B7ED3E6}" type="presParOf" srcId="{A9BEFD08-B750-4303-A7D6-E684DC02785E}" destId="{CAD1A390-82CF-42FA-9664-4BDE42445906}" srcOrd="6" destOrd="0" presId="urn:microsoft.com/office/officeart/2008/layout/VerticalCurvedList"/>
    <dgm:cxn modelId="{49287B21-14C8-4CCA-B390-393522DE6DAC}" type="presParOf" srcId="{CAD1A390-82CF-42FA-9664-4BDE42445906}" destId="{3CF908FF-236D-450A-89CE-A3AB1C31CD44}" srcOrd="0" destOrd="0" presId="urn:microsoft.com/office/officeart/2008/layout/VerticalCurvedList"/>
    <dgm:cxn modelId="{E43E0086-DD08-4CE6-878D-B0518D9D59F5}" type="presParOf" srcId="{A9BEFD08-B750-4303-A7D6-E684DC02785E}" destId="{D6B47987-E1D7-47D6-9BAB-7CCFC971BBC1}" srcOrd="7" destOrd="0" presId="urn:microsoft.com/office/officeart/2008/layout/VerticalCurvedList"/>
    <dgm:cxn modelId="{E728532D-7E0F-436F-836C-A681307D20D8}" type="presParOf" srcId="{A9BEFD08-B750-4303-A7D6-E684DC02785E}" destId="{B738AB9F-47DF-4620-A024-DD2BD00A9F7B}" srcOrd="8" destOrd="0" presId="urn:microsoft.com/office/officeart/2008/layout/VerticalCurvedList"/>
    <dgm:cxn modelId="{4F1627B3-5BD4-436F-B71E-9672DEC9C382}" type="presParOf" srcId="{B738AB9F-47DF-4620-A024-DD2BD00A9F7B}" destId="{A7190416-56B8-41D5-9C46-8521ABC43EAF}" srcOrd="0" destOrd="0" presId="urn:microsoft.com/office/officeart/2008/layout/VerticalCurvedList"/>
    <dgm:cxn modelId="{C209CE52-FDD0-4541-A7C4-7C2FACE31236}" type="presParOf" srcId="{A9BEFD08-B750-4303-A7D6-E684DC02785E}" destId="{EAE73553-B532-4B7E-9B04-78BD77303DE9}" srcOrd="9" destOrd="0" presId="urn:microsoft.com/office/officeart/2008/layout/VerticalCurvedList"/>
    <dgm:cxn modelId="{81D76AC6-0764-4B7B-B3E6-3B4464FB2B37}" type="presParOf" srcId="{A9BEFD08-B750-4303-A7D6-E684DC02785E}" destId="{9B783929-0E5B-4363-BA04-80458EE5E4DE}" srcOrd="10" destOrd="0" presId="urn:microsoft.com/office/officeart/2008/layout/VerticalCurvedList"/>
    <dgm:cxn modelId="{2EFD5CA8-45A8-407D-BC5C-38BB9D6EE06B}" type="presParOf" srcId="{9B783929-0E5B-4363-BA04-80458EE5E4DE}" destId="{602D942E-61E4-441A-BEB2-A4333776F0F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A5C685-CF4E-41AC-895E-8C3EB5586664}">
      <dsp:nvSpPr>
        <dsp:cNvPr id="0" name=""/>
        <dsp:cNvSpPr/>
      </dsp:nvSpPr>
      <dsp:spPr>
        <a:xfrm>
          <a:off x="0" y="1091952"/>
          <a:ext cx="7601917" cy="1107128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75757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smtClean="0"/>
            <a:t>Pillar 1</a:t>
          </a:r>
          <a:endParaRPr lang="it-IT" sz="2100" kern="1200" dirty="0"/>
        </a:p>
      </dsp:txBody>
      <dsp:txXfrm>
        <a:off x="0" y="1091952"/>
        <a:ext cx="7601917" cy="1107128"/>
      </dsp:txXfrm>
    </dsp:sp>
    <dsp:sp modelId="{A5605386-F78A-456F-A3E6-819C1E87AE1E}">
      <dsp:nvSpPr>
        <dsp:cNvPr id="0" name=""/>
        <dsp:cNvSpPr/>
      </dsp:nvSpPr>
      <dsp:spPr>
        <a:xfrm>
          <a:off x="0" y="1945708"/>
          <a:ext cx="2341390" cy="2132737"/>
        </a:xfrm>
        <a:prstGeom prst="rect">
          <a:avLst/>
        </a:prstGeom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u="sng" kern="1200" dirty="0" smtClean="0"/>
            <a:t>Esigenze quantitative</a:t>
          </a:r>
          <a:endParaRPr lang="it-IT" sz="1300" b="1" u="sng" kern="1200" dirty="0" smtClean="0">
            <a:solidFill>
              <a:schemeClr val="tx1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0" kern="1200" dirty="0" smtClean="0">
              <a:solidFill>
                <a:schemeClr val="tx1"/>
              </a:solidFill>
            </a:rPr>
            <a:t>- Valutazione di bilancio</a:t>
          </a:r>
          <a:endParaRPr lang="it-IT" sz="1300" b="0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0" kern="1200" dirty="0" smtClean="0">
              <a:solidFill>
                <a:schemeClr val="tx1"/>
              </a:solidFill>
            </a:rPr>
            <a:t>- Riserve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0" kern="1200" dirty="0" smtClean="0">
              <a:solidFill>
                <a:schemeClr val="tx1"/>
              </a:solidFill>
            </a:rPr>
            <a:t>- Requisito patrimoniale minimo (MCR)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0" kern="1200" dirty="0" smtClean="0">
              <a:solidFill>
                <a:schemeClr val="tx1"/>
              </a:solidFill>
            </a:rPr>
            <a:t>- Requisito patrimoniale di solvibilità (SCR)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0" kern="1200" dirty="0" smtClean="0">
              <a:solidFill>
                <a:schemeClr val="tx1"/>
              </a:solidFill>
            </a:rPr>
            <a:t>- Formula standard/modello interno</a:t>
          </a:r>
          <a:endParaRPr lang="it-IT" sz="1300" b="0" kern="1200" dirty="0">
            <a:solidFill>
              <a:schemeClr val="tx1"/>
            </a:solidFill>
          </a:endParaRPr>
        </a:p>
      </dsp:txBody>
      <dsp:txXfrm>
        <a:off x="0" y="1945708"/>
        <a:ext cx="2341390" cy="2132737"/>
      </dsp:txXfrm>
    </dsp:sp>
    <dsp:sp modelId="{BDE39292-952A-4A72-A194-59A5BE656606}">
      <dsp:nvSpPr>
        <dsp:cNvPr id="0" name=""/>
        <dsp:cNvSpPr/>
      </dsp:nvSpPr>
      <dsp:spPr>
        <a:xfrm>
          <a:off x="2341390" y="1460995"/>
          <a:ext cx="5260526" cy="1107128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75757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smtClean="0"/>
            <a:t>Pillar 2</a:t>
          </a:r>
          <a:endParaRPr lang="it-IT" sz="2100" kern="1200" dirty="0"/>
        </a:p>
      </dsp:txBody>
      <dsp:txXfrm>
        <a:off x="2341390" y="1460995"/>
        <a:ext cx="5260526" cy="1107128"/>
      </dsp:txXfrm>
    </dsp:sp>
    <dsp:sp modelId="{DB1DE5C3-83CA-4AFF-B469-A3F341003C42}">
      <dsp:nvSpPr>
        <dsp:cNvPr id="0" name=""/>
        <dsp:cNvSpPr/>
      </dsp:nvSpPr>
      <dsp:spPr>
        <a:xfrm>
          <a:off x="2341390" y="2314751"/>
          <a:ext cx="2341390" cy="2132737"/>
        </a:xfrm>
        <a:prstGeom prst="rect">
          <a:avLst/>
        </a:prstGeom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u="sng" kern="1200" dirty="0" smtClean="0"/>
            <a:t>Esigenze qualitative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0" kern="1200" dirty="0" smtClean="0">
              <a:solidFill>
                <a:schemeClr val="tx1"/>
              </a:solidFill>
            </a:rPr>
            <a:t>- Corporate governance</a:t>
          </a:r>
          <a:endParaRPr lang="it-IT" sz="1300" b="0" u="sng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0" kern="1200" dirty="0" smtClean="0">
              <a:solidFill>
                <a:schemeClr val="tx1"/>
              </a:solidFill>
            </a:rPr>
            <a:t>- Risk Management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0" kern="1200" dirty="0" smtClean="0">
              <a:solidFill>
                <a:schemeClr val="tx1"/>
              </a:solidFill>
            </a:rPr>
            <a:t>- Sistemi e Controlli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0" kern="1200" dirty="0" smtClean="0">
              <a:solidFill>
                <a:schemeClr val="tx1"/>
              </a:solidFill>
            </a:rPr>
            <a:t>- ORSA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0" kern="1200" dirty="0" smtClean="0">
              <a:solidFill>
                <a:schemeClr val="tx1"/>
              </a:solidFill>
            </a:rPr>
            <a:t>- Governance del Modello Interno</a:t>
          </a:r>
          <a:endParaRPr lang="it-IT" sz="1300" b="0" kern="1200" dirty="0">
            <a:solidFill>
              <a:schemeClr val="tx1"/>
            </a:solidFill>
          </a:endParaRPr>
        </a:p>
      </dsp:txBody>
      <dsp:txXfrm>
        <a:off x="2341390" y="2314751"/>
        <a:ext cx="2341390" cy="2132737"/>
      </dsp:txXfrm>
    </dsp:sp>
    <dsp:sp modelId="{D1F8D5BC-7294-486F-8673-2A3779D15998}">
      <dsp:nvSpPr>
        <dsp:cNvPr id="0" name=""/>
        <dsp:cNvSpPr/>
      </dsp:nvSpPr>
      <dsp:spPr>
        <a:xfrm>
          <a:off x="4682780" y="1830038"/>
          <a:ext cx="2919136" cy="1107128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75757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smtClean="0"/>
            <a:t>Pillar 3</a:t>
          </a:r>
          <a:endParaRPr lang="it-IT" sz="2100" kern="1200" dirty="0"/>
        </a:p>
      </dsp:txBody>
      <dsp:txXfrm>
        <a:off x="4682780" y="1830038"/>
        <a:ext cx="2919136" cy="1107128"/>
      </dsp:txXfrm>
    </dsp:sp>
    <dsp:sp modelId="{B9577A19-1E26-44B6-86F8-9FA766629C28}">
      <dsp:nvSpPr>
        <dsp:cNvPr id="0" name=""/>
        <dsp:cNvSpPr/>
      </dsp:nvSpPr>
      <dsp:spPr>
        <a:xfrm>
          <a:off x="4682780" y="2683794"/>
          <a:ext cx="2341390" cy="2101525"/>
        </a:xfrm>
        <a:prstGeom prst="rect">
          <a:avLst/>
        </a:prstGeom>
        <a:gradFill flip="none" rotWithShape="1">
          <a:gsLst>
            <a:gs pos="0">
              <a:schemeClr val="bg1">
                <a:lumMod val="65000"/>
              </a:schemeClr>
            </a:gs>
            <a:gs pos="65000">
              <a:schemeClr val="bg1">
                <a:lumMod val="73000"/>
                <a:alpha val="29000"/>
              </a:schemeClr>
            </a:gs>
          </a:gsLst>
          <a:lin ang="2700000" scaled="1"/>
          <a:tileRect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u="sng" kern="1200" dirty="0" smtClean="0"/>
            <a:t>Reportistica di vigilanza e informativa al pubblico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0" kern="1200" dirty="0" smtClean="0">
              <a:solidFill>
                <a:schemeClr val="tx1"/>
              </a:solidFill>
            </a:rPr>
            <a:t>- Reporting esterno alle Autorità di vigilanza e al mercato</a:t>
          </a:r>
          <a:endParaRPr lang="it-IT" sz="1300" b="0" u="sng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0" kern="1200" dirty="0" smtClean="0">
              <a:solidFill>
                <a:schemeClr val="tx1"/>
              </a:solidFill>
            </a:rPr>
            <a:t>- Trasparenza e credibilità verso i mercati</a:t>
          </a:r>
          <a:endParaRPr lang="it-IT" sz="1300" b="0" kern="1200" dirty="0">
            <a:solidFill>
              <a:schemeClr val="tx1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300" b="1" u="sng" kern="1200" dirty="0" smtClean="0"/>
        </a:p>
      </dsp:txBody>
      <dsp:txXfrm>
        <a:off x="4682780" y="2683794"/>
        <a:ext cx="2341390" cy="21015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F212F-0431-204F-B202-02FBE3664E25}" type="datetimeFigureOut">
              <a:rPr lang="fr-FR" smtClean="0"/>
              <a:pPr/>
              <a:t>02/10/2013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14DD8-C064-DC4B-AA51-C53758798143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8871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14DD8-C064-DC4B-AA51-C53758798143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file://localhost/Volumes/USB%20VERTE/monde.gif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file://localhost/Volumes/USB%20VERTE/monde.gif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file://localhost/Volumes/USB%20VERTE/monde.gif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file://localhost/Volumes/USB%20VERTE/monde.gif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Volumes/USB%20VERTE/monde.gif" TargetMode="External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file://localhost/Volumes/USB%20VERTE/monde.gif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file://localhost/Volumes/USB%20VERTE/monde.gif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 smtClean="0"/>
              <a:t>Cliquez et modifiez le titre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777F61D-23AC-4FAA-AFB2-39DCB57EDBC3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 userDrawn="1"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2818" y="552173"/>
            <a:ext cx="3639810" cy="1136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669B-E6DC-4E63-8DE9-C43ED36B1928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pic>
        <p:nvPicPr>
          <p:cNvPr id="12" name="monde.gif" descr="/Volumes/USB VERTE/monde.gif"/>
          <p:cNvPicPr>
            <a:picLocks noChangeAspect="1"/>
          </p:cNvPicPr>
          <p:nvPr userDrawn="1"/>
        </p:nvPicPr>
        <p:blipFill>
          <a:blip r:embed="rId2" r:link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5000" y="457200"/>
            <a:ext cx="2819400" cy="1331709"/>
          </a:xfrm>
          <a:prstGeom prst="rect">
            <a:avLst/>
          </a:prstGeom>
        </p:spPr>
      </p:pic>
      <p:grpSp>
        <p:nvGrpSpPr>
          <p:cNvPr id="14" name="Groupe 13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D02D5-31EA-4C75-BF1E-A47B40133742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pic>
        <p:nvPicPr>
          <p:cNvPr id="13" name="monde.gif" descr="/Volumes/USB VERTE/monde.gif"/>
          <p:cNvPicPr>
            <a:picLocks noChangeAspect="1"/>
          </p:cNvPicPr>
          <p:nvPr userDrawn="1"/>
        </p:nvPicPr>
        <p:blipFill>
          <a:blip r:embed="rId2" r:link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5000" y="457200"/>
            <a:ext cx="2819400" cy="1331709"/>
          </a:xfrm>
          <a:prstGeom prst="rect">
            <a:avLst/>
          </a:prstGeom>
        </p:spPr>
      </p:pic>
      <p:grpSp>
        <p:nvGrpSpPr>
          <p:cNvPr id="17" name="Groupe 16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26" name="Image 25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339A4-EED9-44D4-A05A-91CF8FADCE1C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pic>
        <p:nvPicPr>
          <p:cNvPr id="9" name="monde.gif" descr="/Volumes/USB VERTE/monde.gif"/>
          <p:cNvPicPr>
            <a:picLocks noChangeAspect="1"/>
          </p:cNvPicPr>
          <p:nvPr userDrawn="1"/>
        </p:nvPicPr>
        <p:blipFill>
          <a:blip r:embed="rId2" r:link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5000" y="457200"/>
            <a:ext cx="2819400" cy="1331709"/>
          </a:xfrm>
          <a:prstGeom prst="rect">
            <a:avLst/>
          </a:prstGeom>
        </p:spPr>
      </p:pic>
      <p:grpSp>
        <p:nvGrpSpPr>
          <p:cNvPr id="10" name="Groupe 9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71F7-CB24-4A13-8638-F01AC7BD4C00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16" name="Groupe 15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A102B7B-B0B4-4C1D-AA5A-62B59B4777D5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pic>
        <p:nvPicPr>
          <p:cNvPr id="12" name="monde.gif" descr="/Volumes/USB VERTE/monde.gif"/>
          <p:cNvPicPr>
            <a:picLocks noChangeAspect="1"/>
          </p:cNvPicPr>
          <p:nvPr userDrawn="1"/>
        </p:nvPicPr>
        <p:blipFill>
          <a:blip r:embed="rId2" r:link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5000" y="457200"/>
            <a:ext cx="2819400" cy="1331709"/>
          </a:xfrm>
          <a:prstGeom prst="rect">
            <a:avLst/>
          </a:prstGeom>
        </p:spPr>
      </p:pic>
      <p:grpSp>
        <p:nvGrpSpPr>
          <p:cNvPr id="13" name="Groupe 12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F6E5F7F7-A1C1-4828-878C-0DE195124F82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grpSp>
        <p:nvGrpSpPr>
          <p:cNvPr id="23" name="Groupe 22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26" name="Image 2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32" name="Image 3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02E3-FCCB-4DDC-A6E7-587747AD87E6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8362950" y="4349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8458200" y="3946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A5087D-9A13-4FF3-B2B7-DDEDCB17A5A2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1D6575-3F84-4E23-BD34-C80E18D0E3D7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5" name="Rectangle 14"/>
          <p:cNvSpPr/>
          <p:nvPr userDrawn="1"/>
        </p:nvSpPr>
        <p:spPr>
          <a:xfrm>
            <a:off x="8362950" y="4349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58200" y="3946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 avec légende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3A689148-FD7A-4516-939C-18CA053CAAB3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grpSp>
        <p:nvGrpSpPr>
          <p:cNvPr id="25" name="Groupe 24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26" name="Imag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32" name="Image 3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34" name="Image 33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>
            <a:lvl1pPr>
              <a:defRPr/>
            </a:lvl1pPr>
          </a:lstStyle>
          <a:p>
            <a:r>
              <a:rPr lang="fr-FR" dirty="0" smtClean="0"/>
              <a:t>Contents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1pPr marL="457200" indent="-457200">
              <a:buFont typeface="+mj-lt"/>
              <a:buAutoNum type="arabicPeriod"/>
              <a:defRPr/>
            </a:lvl1pPr>
            <a:lvl2pPr marL="571500" indent="-342900">
              <a:buFont typeface="+mj-lt"/>
              <a:buAutoNum type="arabicPeriod"/>
              <a:defRPr/>
            </a:lvl2pPr>
            <a:lvl3pPr marL="800100" indent="-342900">
              <a:buFont typeface="+mj-lt"/>
              <a:buAutoNum type="alphaLcPeriod"/>
              <a:defRPr/>
            </a:lvl3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6393A-A042-490C-875D-E638FD09781B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xmlns="" val="909788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A79F5-0420-4723-B2E8-1DC9BC7811B7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21" name="Groupe 20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26" name="Image 2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fr-FR" dirty="0" smtClean="0"/>
              <a:t>Cliquez et modifiez le titre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6393A-A042-490C-875D-E638FD09781B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271F7-CB24-4A13-8638-F01AC7BD4C00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6" name="Groupe 5"/>
          <p:cNvGrpSpPr/>
          <p:nvPr userDrawn="1"/>
        </p:nvGrpSpPr>
        <p:grpSpPr>
          <a:xfrm>
            <a:off x="971600" y="461496"/>
            <a:ext cx="7200800" cy="5935008"/>
            <a:chOff x="971600" y="461496"/>
            <a:chExt cx="7200800" cy="5935008"/>
          </a:xfrm>
        </p:grpSpPr>
        <p:sp>
          <p:nvSpPr>
            <p:cNvPr id="7" name="Espace réservé du contenu 22"/>
            <p:cNvSpPr txBox="1">
              <a:spLocks/>
            </p:cNvSpPr>
            <p:nvPr/>
          </p:nvSpPr>
          <p:spPr>
            <a:xfrm>
              <a:off x="971600" y="461496"/>
              <a:ext cx="7200800" cy="593500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spcBef>
                  <a:spcPts val="2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n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-228600" algn="l" defTabSz="914400" rtl="0" eaLnBrk="1" latinLnBrk="0" hangingPunct="1">
                <a:spcBef>
                  <a:spcPts val="600"/>
                </a:spcBef>
                <a:buClr>
                  <a:schemeClr val="accent1">
                    <a:lumMod val="60000"/>
                    <a:lumOff val="40000"/>
                  </a:schemeClr>
                </a:buClr>
                <a:buSzPct val="75000"/>
                <a:buFont typeface="Wingdings" pitchFamily="2" charset="2"/>
                <a:buChar char="n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85800" indent="-228600" algn="l" defTabSz="914400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n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14400" indent="-228600" algn="l" defTabSz="914400" rtl="0" eaLnBrk="1" latinLnBrk="0" hangingPunct="1">
                <a:spcBef>
                  <a:spcPts val="600"/>
                </a:spcBef>
                <a:buClr>
                  <a:schemeClr val="accent1">
                    <a:lumMod val="60000"/>
                    <a:lumOff val="40000"/>
                  </a:schemeClr>
                </a:buClr>
                <a:buSzPct val="75000"/>
                <a:buFont typeface="Wingdings" pitchFamily="2" charset="2"/>
                <a:buChar char="n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143000" indent="-228600" algn="l" defTabSz="914400" rtl="0" eaLnBrk="1" latinLnBrk="0" hangingPunct="1">
                <a:spcBef>
                  <a:spcPts val="6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n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fr-FR" dirty="0" smtClean="0">
                <a:solidFill>
                  <a:srgbClr val="A29061"/>
                </a:solidFill>
                <a:latin typeface="FairplexNarrowMedium"/>
                <a:ea typeface="Times New Roman"/>
                <a:cs typeface="FairplexNarrowMedium"/>
              </a:endParaRPr>
            </a:p>
            <a:p>
              <a:pPr algn="ctr">
                <a:lnSpc>
                  <a:spcPct val="120000"/>
                </a:lnSpc>
              </a:pPr>
              <a:endParaRPr lang="fr-FR" dirty="0" smtClean="0">
                <a:solidFill>
                  <a:srgbClr val="A29061"/>
                </a:solidFill>
                <a:latin typeface="FairplexNarrowMedium"/>
                <a:ea typeface="Times New Roman"/>
                <a:cs typeface="FairplexNarrowMedium"/>
              </a:endParaRPr>
            </a:p>
            <a:p>
              <a:pPr algn="ctr">
                <a:lnSpc>
                  <a:spcPct val="120000"/>
                </a:lnSpc>
              </a:pPr>
              <a:endParaRPr lang="fr-FR" dirty="0" smtClean="0">
                <a:solidFill>
                  <a:srgbClr val="A29061"/>
                </a:solidFill>
                <a:latin typeface="FairplexNarrowMedium"/>
                <a:ea typeface="Times New Roman"/>
                <a:cs typeface="FairplexNarrowMedium"/>
              </a:endParaRPr>
            </a:p>
            <a:p>
              <a:pPr marL="0" indent="0" algn="ctr">
                <a:lnSpc>
                  <a:spcPct val="120000"/>
                </a:lnSpc>
                <a:buNone/>
              </a:pPr>
              <a:r>
                <a:rPr lang="fr-FR" dirty="0" smtClean="0">
                  <a:solidFill>
                    <a:schemeClr val="bg1">
                      <a:lumMod val="75000"/>
                    </a:schemeClr>
                  </a:solidFill>
                  <a:latin typeface="FairplexNarrowMedium"/>
                  <a:ea typeface="Times New Roman"/>
                  <a:cs typeface="FairplexNarrowMedium"/>
                </a:rPr>
                <a:t>www.actuaris-international.com</a:t>
              </a:r>
              <a:endParaRPr lang="fr-FR" dirty="0" smtClean="0">
                <a:solidFill>
                  <a:schemeClr val="bg1">
                    <a:lumMod val="75000"/>
                  </a:schemeClr>
                </a:solidFill>
                <a:latin typeface="Times"/>
                <a:ea typeface="Times New Roman"/>
              </a:endParaRPr>
            </a:p>
            <a:p>
              <a:pPr marL="0" indent="0" algn="ctr">
                <a:lnSpc>
                  <a:spcPct val="120000"/>
                </a:lnSpc>
                <a:spcBef>
                  <a:spcPts val="600"/>
                </a:spcBef>
                <a:buNone/>
              </a:pPr>
              <a:r>
                <a:rPr lang="fr-FR" sz="800" dirty="0" smtClean="0">
                  <a:solidFill>
                    <a:srgbClr val="000128"/>
                  </a:solidFill>
                  <a:latin typeface="FairplexNarrowMedium"/>
                  <a:ea typeface="Times New Roman"/>
                  <a:cs typeface="FairplexNarrowMedium"/>
                </a:rPr>
                <a:t>ACTUARIS INTERNATIONAL – </a:t>
              </a:r>
              <a:r>
                <a:rPr lang="fr-FR" sz="800" dirty="0" smtClean="0">
                  <a:solidFill>
                    <a:srgbClr val="000128"/>
                  </a:solidFill>
                  <a:latin typeface="FairplexNarrowBook"/>
                  <a:ea typeface="Times New Roman"/>
                  <a:cs typeface="FairplexNarrowBook"/>
                </a:rPr>
                <a:t>13/15 boulevard de la Madeleine - F-75001 PARIS - France - Tel. : +33 (0)4 81 92 13 00 - Fax. : +33 (0)4 81 92 13 01</a:t>
              </a:r>
              <a:endParaRPr lang="fr-FR" sz="5400" dirty="0" smtClean="0">
                <a:solidFill>
                  <a:srgbClr val="000000"/>
                </a:solidFill>
                <a:latin typeface="Times"/>
                <a:ea typeface="Times New Roman"/>
              </a:endParaRPr>
            </a:p>
            <a:p>
              <a:pPr marL="0" indent="0" algn="ctr">
                <a:lnSpc>
                  <a:spcPct val="120000"/>
                </a:lnSpc>
                <a:spcBef>
                  <a:spcPts val="100"/>
                </a:spcBef>
                <a:buNone/>
              </a:pPr>
              <a:r>
                <a:rPr lang="fr-FR" sz="800" dirty="0" smtClean="0">
                  <a:solidFill>
                    <a:srgbClr val="000128"/>
                  </a:solidFill>
                  <a:latin typeface="FairplexNarrowMedium"/>
                  <a:ea typeface="Times New Roman"/>
                  <a:cs typeface="FairplexNarrowMedium"/>
                </a:rPr>
                <a:t>SAS au capital de 100 000 Euros - RCS": PARIS 529"256"695 - TVA intracommunautaire FR 86529256695</a:t>
              </a:r>
            </a:p>
            <a:p>
              <a:pPr algn="ctr">
                <a:lnSpc>
                  <a:spcPct val="120000"/>
                </a:lnSpc>
                <a:spcBef>
                  <a:spcPts val="100"/>
                </a:spcBef>
              </a:pPr>
              <a:endParaRPr lang="fr-FR" sz="800" dirty="0" smtClean="0">
                <a:solidFill>
                  <a:srgbClr val="000128"/>
                </a:solidFill>
                <a:latin typeface="FairplexNarrowMedium"/>
                <a:ea typeface="Times New Roman"/>
              </a:endParaRPr>
            </a:p>
            <a:p>
              <a:pPr marL="0" indent="0" algn="ctr">
                <a:lnSpc>
                  <a:spcPct val="120000"/>
                </a:lnSpc>
                <a:spcBef>
                  <a:spcPts val="100"/>
                </a:spcBef>
                <a:buNone/>
              </a:pPr>
              <a:r>
                <a:rPr lang="fr-FR" sz="1400" dirty="0" smtClean="0">
                  <a:solidFill>
                    <a:schemeClr val="bg2">
                      <a:lumMod val="75000"/>
                    </a:schemeClr>
                  </a:solidFill>
                  <a:latin typeface="Arial"/>
                  <a:ea typeface="Times New Roman"/>
                  <a:cs typeface="Arial"/>
                </a:rPr>
                <a:t>●</a:t>
              </a:r>
              <a:r>
                <a:rPr lang="fr-FR" sz="1400" dirty="0" smtClean="0">
                  <a:solidFill>
                    <a:schemeClr val="bg2">
                      <a:lumMod val="75000"/>
                    </a:schemeClr>
                  </a:solidFill>
                  <a:ea typeface="Times New Roman"/>
                  <a:cs typeface="Arial"/>
                </a:rPr>
                <a:t>●●</a:t>
              </a:r>
              <a:endParaRPr lang="fr-FR" sz="1400" dirty="0" smtClean="0">
                <a:solidFill>
                  <a:schemeClr val="bg2">
                    <a:lumMod val="75000"/>
                  </a:schemeClr>
                </a:solidFill>
                <a:latin typeface="FairplexNarrowMedium"/>
                <a:ea typeface="Times New Roman"/>
              </a:endParaRPr>
            </a:p>
            <a:p>
              <a:pPr marL="0" indent="0" algn="ctr">
                <a:lnSpc>
                  <a:spcPct val="120000"/>
                </a:lnSpc>
                <a:spcBef>
                  <a:spcPts val="100"/>
                </a:spcBef>
                <a:buNone/>
              </a:pPr>
              <a:r>
                <a:rPr lang="fr-FR" sz="1400" dirty="0" err="1" smtClean="0">
                  <a:solidFill>
                    <a:srgbClr val="000128"/>
                  </a:solidFill>
                  <a:latin typeface="FairplexNarrowMedium"/>
                  <a:ea typeface="Times New Roman"/>
                </a:rPr>
                <a:t>Reception</a:t>
              </a:r>
              <a:r>
                <a:rPr lang="fr-FR" sz="1400" dirty="0" smtClean="0">
                  <a:solidFill>
                    <a:srgbClr val="000128"/>
                  </a:solidFill>
                  <a:latin typeface="FairplexNarrowMedium"/>
                  <a:ea typeface="Times New Roman"/>
                </a:rPr>
                <a:t> / Hotline +33 4 81 92 13 00</a:t>
              </a:r>
            </a:p>
            <a:p>
              <a:pPr marL="0" indent="0" algn="ctr">
                <a:lnSpc>
                  <a:spcPct val="120000"/>
                </a:lnSpc>
                <a:spcBef>
                  <a:spcPts val="100"/>
                </a:spcBef>
                <a:buNone/>
              </a:pPr>
              <a:r>
                <a:rPr lang="fr-FR" sz="1400" dirty="0" smtClean="0">
                  <a:solidFill>
                    <a:schemeClr val="bg2">
                      <a:lumMod val="75000"/>
                    </a:schemeClr>
                  </a:solidFill>
                  <a:ea typeface="Times New Roman"/>
                  <a:cs typeface="Arial"/>
                </a:rPr>
                <a:t>●●●</a:t>
              </a:r>
              <a:endParaRPr lang="fr-FR" sz="1400" dirty="0" smtClean="0">
                <a:solidFill>
                  <a:schemeClr val="bg2">
                    <a:lumMod val="75000"/>
                  </a:schemeClr>
                </a:solidFill>
                <a:latin typeface="FairplexNarrowMedium"/>
                <a:ea typeface="Times New Roman"/>
              </a:endParaRPr>
            </a:p>
            <a:p>
              <a:pPr algn="ctr">
                <a:lnSpc>
                  <a:spcPct val="120000"/>
                </a:lnSpc>
                <a:spcBef>
                  <a:spcPts val="100"/>
                </a:spcBef>
              </a:pPr>
              <a:endParaRPr lang="fr-FR" sz="1400" dirty="0" smtClean="0">
                <a:solidFill>
                  <a:srgbClr val="000128"/>
                </a:solidFill>
                <a:latin typeface="FairplexNarrowMedium"/>
                <a:ea typeface="Times New Roman"/>
              </a:endParaRPr>
            </a:p>
            <a:p>
              <a:pPr algn="ctr">
                <a:lnSpc>
                  <a:spcPct val="120000"/>
                </a:lnSpc>
                <a:spcBef>
                  <a:spcPts val="100"/>
                </a:spcBef>
              </a:pPr>
              <a:endParaRPr lang="fr-FR" sz="1400" dirty="0" smtClean="0">
                <a:solidFill>
                  <a:srgbClr val="000128"/>
                </a:solidFill>
                <a:latin typeface="FairplexNarrowMedium"/>
                <a:ea typeface="Times New Roman"/>
              </a:endParaRPr>
            </a:p>
            <a:p>
              <a:pPr algn="ctr">
                <a:lnSpc>
                  <a:spcPct val="120000"/>
                </a:lnSpc>
                <a:spcBef>
                  <a:spcPts val="100"/>
                </a:spcBef>
              </a:pPr>
              <a:endParaRPr lang="fr-FR" sz="1400" dirty="0" smtClean="0">
                <a:solidFill>
                  <a:srgbClr val="000128"/>
                </a:solidFill>
                <a:latin typeface="FairplexNarrowMedium"/>
                <a:ea typeface="Times New Roman"/>
              </a:endParaRPr>
            </a:p>
            <a:p>
              <a:pPr algn="ctr">
                <a:lnSpc>
                  <a:spcPct val="120000"/>
                </a:lnSpc>
                <a:spcBef>
                  <a:spcPts val="100"/>
                </a:spcBef>
              </a:pPr>
              <a:endParaRPr lang="fr-FR" sz="1400" dirty="0" smtClean="0">
                <a:solidFill>
                  <a:srgbClr val="000128"/>
                </a:solidFill>
                <a:latin typeface="FairplexNarrowMedium"/>
                <a:ea typeface="Times New Roman"/>
              </a:endParaRPr>
            </a:p>
            <a:p>
              <a:pPr marL="0" indent="0" algn="ctr">
                <a:lnSpc>
                  <a:spcPct val="120000"/>
                </a:lnSpc>
                <a:spcBef>
                  <a:spcPts val="100"/>
                </a:spcBef>
                <a:buNone/>
              </a:pPr>
              <a:endParaRPr lang="fr-FR" sz="1400" i="1" dirty="0">
                <a:solidFill>
                  <a:srgbClr val="000128"/>
                </a:solidFill>
                <a:latin typeface="FairplexNarrowMedium"/>
                <a:ea typeface="Times New Roman"/>
                <a:cs typeface="FairplexNarrowMedium"/>
              </a:endParaRPr>
            </a:p>
            <a:p>
              <a:pPr marL="0" indent="0" algn="ctr">
                <a:lnSpc>
                  <a:spcPct val="120000"/>
                </a:lnSpc>
                <a:spcBef>
                  <a:spcPts val="100"/>
                </a:spcBef>
                <a:buNone/>
              </a:pPr>
              <a:endParaRPr lang="fr-FR" sz="1400" i="1" dirty="0" smtClean="0">
                <a:solidFill>
                  <a:srgbClr val="000128"/>
                </a:solidFill>
                <a:latin typeface="FairplexNarrowMedium"/>
                <a:ea typeface="Times New Roman"/>
                <a:cs typeface="FairplexNarrowMedium"/>
              </a:endParaRPr>
            </a:p>
            <a:p>
              <a:pPr marL="0" indent="0" algn="ctr">
                <a:lnSpc>
                  <a:spcPct val="120000"/>
                </a:lnSpc>
                <a:spcBef>
                  <a:spcPts val="100"/>
                </a:spcBef>
                <a:buNone/>
              </a:pPr>
              <a:r>
                <a:rPr lang="fr-FR" i="1" dirty="0" smtClean="0">
                  <a:latin typeface="FairplexNarrowMedium"/>
                  <a:ea typeface="Times New Roman"/>
                  <a:cs typeface="FairplexNarrowMedium"/>
                </a:rPr>
                <a:t>Local Solutions. </a:t>
              </a:r>
              <a:r>
                <a:rPr lang="fr-FR" i="1" dirty="0" err="1" smtClean="0">
                  <a:latin typeface="FairplexNarrowMedium"/>
                  <a:ea typeface="Times New Roman"/>
                  <a:cs typeface="FairplexNarrowMedium"/>
                </a:rPr>
                <a:t>European</a:t>
              </a:r>
              <a:r>
                <a:rPr lang="fr-FR" i="1" dirty="0" smtClean="0">
                  <a:latin typeface="FairplexNarrowMedium"/>
                  <a:ea typeface="Times New Roman"/>
                  <a:cs typeface="FairplexNarrowMedium"/>
                </a:rPr>
                <a:t> Expertise. </a:t>
              </a:r>
              <a:r>
                <a:rPr lang="fr-FR" i="1" dirty="0" err="1" smtClean="0">
                  <a:latin typeface="FairplexNarrowMedium"/>
                  <a:ea typeface="Times New Roman"/>
                  <a:cs typeface="FairplexNarrowMedium"/>
                </a:rPr>
                <a:t>Worldwide</a:t>
              </a:r>
              <a:r>
                <a:rPr lang="fr-FR" i="1" dirty="0" smtClean="0">
                  <a:latin typeface="FairplexNarrowMedium"/>
                  <a:ea typeface="Times New Roman"/>
                  <a:cs typeface="FairplexNarrowMedium"/>
                </a:rPr>
                <a:t> Software.</a:t>
              </a:r>
              <a:endParaRPr lang="fr-FR" i="1" dirty="0">
                <a:latin typeface="FairplexNarrowMedium"/>
                <a:ea typeface="Times New Roman"/>
                <a:cs typeface="FairplexNarrowMedium"/>
              </a:endParaRPr>
            </a:p>
          </p:txBody>
        </p:sp>
        <p:pic>
          <p:nvPicPr>
            <p:cNvPr id="8" name="Image 12" descr="logo_doré_international.bmp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5922" y="772555"/>
              <a:ext cx="2612157" cy="781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e 8"/>
            <p:cNvGrpSpPr/>
            <p:nvPr/>
          </p:nvGrpSpPr>
          <p:grpSpPr>
            <a:xfrm>
              <a:off x="1711011" y="5085184"/>
              <a:ext cx="5721978" cy="360000"/>
              <a:chOff x="2181393" y="6332678"/>
              <a:chExt cx="5721978" cy="360000"/>
            </a:xfrm>
          </p:grpSpPr>
          <p:pic>
            <p:nvPicPr>
              <p:cNvPr id="10" name="Image 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7380312" y="6332678"/>
                <a:ext cx="523059" cy="360000"/>
              </a:xfrm>
              <a:prstGeom prst="rect">
                <a:avLst/>
              </a:prstGeom>
            </p:spPr>
          </p:pic>
          <p:pic>
            <p:nvPicPr>
              <p:cNvPr id="11" name="Imag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3482182" y="6332678"/>
                <a:ext cx="520942" cy="360000"/>
              </a:xfrm>
              <a:prstGeom prst="rect">
                <a:avLst/>
              </a:prstGeom>
            </p:spPr>
          </p:pic>
          <p:pic>
            <p:nvPicPr>
              <p:cNvPr id="12" name="Image 1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832846" y="6332678"/>
                <a:ext cx="520942" cy="360000"/>
              </a:xfrm>
              <a:prstGeom prst="rect">
                <a:avLst/>
              </a:prstGeom>
            </p:spPr>
          </p:pic>
          <p:pic>
            <p:nvPicPr>
              <p:cNvPr id="13" name="Image 1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4780854" y="6332678"/>
                <a:ext cx="520942" cy="360000"/>
              </a:xfrm>
              <a:prstGeom prst="rect">
                <a:avLst/>
              </a:prstGeom>
            </p:spPr>
          </p:pic>
          <p:pic>
            <p:nvPicPr>
              <p:cNvPr id="14" name="Image 1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181393" y="6332678"/>
                <a:ext cx="523059" cy="360000"/>
              </a:xfrm>
              <a:prstGeom prst="rect">
                <a:avLst/>
              </a:prstGeom>
            </p:spPr>
          </p:pic>
          <p:pic>
            <p:nvPicPr>
              <p:cNvPr id="15" name="Image 14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5430190" y="6332678"/>
                <a:ext cx="523060" cy="360000"/>
              </a:xfrm>
              <a:prstGeom prst="rect">
                <a:avLst/>
              </a:prstGeom>
            </p:spPr>
          </p:pic>
          <p:pic>
            <p:nvPicPr>
              <p:cNvPr id="16" name="Image 15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4131518" y="6332678"/>
                <a:ext cx="520942" cy="360000"/>
              </a:xfrm>
              <a:prstGeom prst="rect">
                <a:avLst/>
              </a:prstGeom>
            </p:spPr>
          </p:pic>
          <p:pic>
            <p:nvPicPr>
              <p:cNvPr id="17" name="Image 16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081644" y="6332678"/>
                <a:ext cx="520941" cy="360000"/>
              </a:xfrm>
              <a:prstGeom prst="rect">
                <a:avLst/>
              </a:prstGeom>
            </p:spPr>
          </p:pic>
          <p:pic>
            <p:nvPicPr>
              <p:cNvPr id="18" name="Image 17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6730979" y="6332678"/>
                <a:ext cx="520941" cy="360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xmlns="" val="2611697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19EF-34CE-4763-8501-E20059678005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21" name="Groupe 20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26" name="Image 2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27" name="Image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000C3-F2B7-400F-98AC-938CE7E724F8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mtClean="0"/>
              <a:t>Cliquez pour modifier les styles du texte du masque</a:t>
            </a:r>
          </a:p>
        </p:txBody>
      </p:sp>
      <p:grpSp>
        <p:nvGrpSpPr>
          <p:cNvPr id="12" name="Groupe 11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A6AD8C8-C2A3-4E2D-BA4B-89049D6B999E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FB18B333-9EFA-4F6E-95D7-E59B5269297B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0" name="monde.gif" descr="/Volumes/USB VERTE/monde.gif"/>
          <p:cNvPicPr>
            <a:picLocks noChangeAspect="1"/>
          </p:cNvPicPr>
          <p:nvPr userDrawn="1"/>
        </p:nvPicPr>
        <p:blipFill>
          <a:blip r:embed="rId2" r:link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5000" y="457200"/>
            <a:ext cx="2819400" cy="13317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D4-31EA-4A88-90E5-E772345B23A2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grpSp>
        <p:nvGrpSpPr>
          <p:cNvPr id="14" name="Groupe 13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39364-3AA7-40EE-8A60-A24E297AF0D3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pic>
        <p:nvPicPr>
          <p:cNvPr id="13" name="monde.gif" descr="/Volumes/USB VERTE/monde.gif"/>
          <p:cNvPicPr>
            <a:picLocks noChangeAspect="1"/>
          </p:cNvPicPr>
          <p:nvPr userDrawn="1"/>
        </p:nvPicPr>
        <p:blipFill>
          <a:blip r:embed="rId2" r:link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5000" y="457200"/>
            <a:ext cx="2819400" cy="1331709"/>
          </a:xfrm>
          <a:prstGeom prst="rect">
            <a:avLst/>
          </a:prstGeom>
        </p:spPr>
      </p:pic>
      <p:grpSp>
        <p:nvGrpSpPr>
          <p:cNvPr id="14" name="Groupe 13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us, Haut et b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C62C-6E06-4D7C-8755-89489D23D794}" type="datetime1">
              <a:rPr lang="fr-FR" smtClean="0"/>
              <a:pPr/>
              <a:t>02/10/2013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pic>
        <p:nvPicPr>
          <p:cNvPr id="11" name="monde.gif" descr="/Volumes/USB VERTE/monde.gif"/>
          <p:cNvPicPr>
            <a:picLocks noChangeAspect="1"/>
          </p:cNvPicPr>
          <p:nvPr userDrawn="1"/>
        </p:nvPicPr>
        <p:blipFill>
          <a:blip r:embed="rId2" r:link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15000" y="457200"/>
            <a:ext cx="2819400" cy="1331709"/>
          </a:xfrm>
          <a:prstGeom prst="rect">
            <a:avLst/>
          </a:prstGeom>
        </p:spPr>
      </p:pic>
      <p:grpSp>
        <p:nvGrpSpPr>
          <p:cNvPr id="12" name="Groupe 11"/>
          <p:cNvGrpSpPr/>
          <p:nvPr userDrawn="1"/>
        </p:nvGrpSpPr>
        <p:grpSpPr>
          <a:xfrm>
            <a:off x="8297412" y="2924944"/>
            <a:ext cx="523060" cy="3758298"/>
            <a:chOff x="8195342" y="2077380"/>
            <a:chExt cx="523060" cy="3758298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5475678"/>
              <a:ext cx="523059" cy="360000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926954"/>
              <a:ext cx="520942" cy="360000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2502167"/>
              <a:ext cx="520942" cy="360000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776528"/>
              <a:ext cx="520942" cy="36000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3" y="2077380"/>
              <a:ext cx="523059" cy="36000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5342" y="4201315"/>
              <a:ext cx="523060" cy="360000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0" y="3351741"/>
              <a:ext cx="520942" cy="360000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4626102"/>
              <a:ext cx="520941" cy="360000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97461" y="5050889"/>
              <a:ext cx="520941" cy="36000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237935-3A30-4FF7-8E7D-7F1BFFDB071A}" type="datetime1">
              <a:rPr lang="fr-FR" smtClean="0"/>
              <a:pPr/>
              <a:t>02/10/2013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52F6298-B324-044A-9CFB-02DC07CF2562}" type="slidenum">
              <a:rPr lang="fr-FR" smtClean="0"/>
              <a:pPr/>
              <a:t>‹N›</a:t>
            </a:fld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6699393" y="4404265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fr-FR" sz="1000" dirty="0" smtClean="0">
                <a:solidFill>
                  <a:srgbClr val="BFAB73"/>
                </a:solidFill>
                <a:latin typeface="Calibri" pitchFamily="34" charset="0"/>
              </a:rPr>
              <a:t>CONFIDENTIAL </a:t>
            </a:r>
            <a:r>
              <a:rPr lang="fr-FR" sz="1000" dirty="0" smtClean="0">
                <a:solidFill>
                  <a:srgbClr val="BFBFBF"/>
                </a:solidFill>
                <a:latin typeface="Calibri" pitchFamily="34" charset="0"/>
              </a:rPr>
              <a:t>  </a:t>
            </a:r>
            <a:r>
              <a:rPr lang="fr-FR" sz="1000" dirty="0" smtClean="0">
                <a:latin typeface="Calibri" pitchFamily="34" charset="0"/>
                <a:cs typeface="Arial" charset="0"/>
              </a:rPr>
              <a:t>© </a:t>
            </a:r>
            <a:r>
              <a:rPr lang="fr-FR" sz="1000" dirty="0" smtClean="0">
                <a:latin typeface="Calibri" pitchFamily="34" charset="0"/>
              </a:rPr>
              <a:t>2013 ACTUARIS INTERNATIONAL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4540242"/>
            <a:ext cx="8371656" cy="1121006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700" b="1" dirty="0" smtClean="0"/>
              <a:t>Pillar 3 : perché la disclosure di mercato è diventata una priorità per gli assicuratori europei</a:t>
            </a:r>
            <a:endParaRPr lang="it-IT" sz="3200" b="1" dirty="0"/>
          </a:p>
        </p:txBody>
      </p:sp>
      <p:sp>
        <p:nvSpPr>
          <p:cNvPr id="9" name="Rectangle 8"/>
          <p:cNvSpPr/>
          <p:nvPr/>
        </p:nvSpPr>
        <p:spPr>
          <a:xfrm>
            <a:off x="5868144" y="6108710"/>
            <a:ext cx="2304256" cy="50405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2000" i="1" dirty="0" smtClean="0">
                <a:solidFill>
                  <a:schemeClr val="accent6">
                    <a:lumMod val="75000"/>
                  </a:schemeClr>
                </a:solidFill>
              </a:rPr>
              <a:t>24 Settembre 2013</a:t>
            </a:r>
            <a:endParaRPr lang="it-IT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323528" y="6108710"/>
            <a:ext cx="2664296" cy="481059"/>
          </a:xfrm>
        </p:spPr>
        <p:txBody>
          <a:bodyPr>
            <a:noAutofit/>
          </a:bodyPr>
          <a:lstStyle/>
          <a:p>
            <a:r>
              <a:rPr lang="it-IT" sz="2000" dirty="0" smtClean="0"/>
              <a:t>THERON Antoine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Quantitative Reporting </a:t>
            </a:r>
            <a:br>
              <a:rPr lang="it-IT" dirty="0" smtClean="0"/>
            </a:br>
            <a:r>
              <a:rPr lang="it-IT" dirty="0" smtClean="0"/>
              <a:t>Templates (QRT)</a:t>
            </a:r>
            <a:endParaRPr lang="it-IT" dirty="0"/>
          </a:p>
        </p:txBody>
      </p:sp>
      <p:sp>
        <p:nvSpPr>
          <p:cNvPr id="2" name="Espace réservé du contenu 1"/>
          <p:cNvSpPr>
            <a:spLocks noGrp="1"/>
          </p:cNvSpPr>
          <p:nvPr>
            <p:ph sz="half" idx="1"/>
          </p:nvPr>
        </p:nvSpPr>
        <p:spPr>
          <a:xfrm>
            <a:off x="498517" y="1985962"/>
            <a:ext cx="7569157" cy="4683397"/>
          </a:xfrm>
        </p:spPr>
        <p:txBody>
          <a:bodyPr/>
          <a:lstStyle/>
          <a:p>
            <a:endParaRPr lang="it-IT" dirty="0" smtClean="0">
              <a:sym typeface="Wingdings" pitchFamily="2" charset="2"/>
            </a:endParaRPr>
          </a:p>
          <a:p>
            <a:r>
              <a:rPr lang="it-IT" dirty="0" smtClean="0">
                <a:sym typeface="Wingdings" pitchFamily="2" charset="2"/>
              </a:rPr>
              <a:t>69 tipologie di moduli suddivisi in 11 macro categorie.</a:t>
            </a:r>
          </a:p>
          <a:p>
            <a:r>
              <a:rPr lang="it-IT" dirty="0">
                <a:sym typeface="Wingdings" pitchFamily="2" charset="2"/>
              </a:rPr>
              <a:t>Ogni modulo è caratterizzato </a:t>
            </a:r>
            <a:r>
              <a:rPr lang="it-IT" dirty="0" smtClean="0">
                <a:sym typeface="Wingdings" pitchFamily="2" charset="2"/>
              </a:rPr>
              <a:t>da </a:t>
            </a:r>
            <a:r>
              <a:rPr lang="it-IT" dirty="0">
                <a:sym typeface="Wingdings" pitchFamily="2" charset="2"/>
              </a:rPr>
              <a:t>:</a:t>
            </a:r>
          </a:p>
          <a:p>
            <a:pPr lvl="2">
              <a:buFont typeface="Arial" pitchFamily="34" charset="0"/>
              <a:buChar char="•"/>
            </a:pPr>
            <a:r>
              <a:rPr lang="it-IT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Il livello di impresa (individuale «Solo» / livello di Gruppo)</a:t>
            </a:r>
          </a:p>
          <a:p>
            <a:pPr lvl="2">
              <a:buFont typeface="Arial" pitchFamily="34" charset="0"/>
              <a:buChar char="•"/>
            </a:pPr>
            <a:r>
              <a:rPr lang="it-IT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Periodicità (annuale / trimestrale)</a:t>
            </a:r>
          </a:p>
          <a:p>
            <a:pPr lvl="2">
              <a:buFont typeface="Arial" pitchFamily="34" charset="0"/>
              <a:buChar char="•"/>
            </a:pPr>
            <a:r>
              <a:rPr lang="it-IT" dirty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Finalità (Informazioni di tipo pubblico / Informativa di </a:t>
            </a:r>
            <a:r>
              <a:rPr lang="it-IT" dirty="0" smtClean="0">
                <a:solidFill>
                  <a:schemeClr val="bg1">
                    <a:lumMod val="75000"/>
                  </a:schemeClr>
                </a:solidFill>
                <a:sym typeface="Wingdings" pitchFamily="2" charset="2"/>
              </a:rPr>
              <a:t>vigilanza)</a:t>
            </a:r>
          </a:p>
          <a:p>
            <a:pPr marL="457200" lvl="2" indent="0">
              <a:buNone/>
            </a:pPr>
            <a:endParaRPr lang="it-IT" dirty="0">
              <a:sym typeface="Wingdings" pitchFamily="2" charset="2"/>
            </a:endParaRPr>
          </a:p>
          <a:p>
            <a:pPr marL="0" indent="0">
              <a:buNone/>
            </a:pPr>
            <a:r>
              <a:rPr lang="it-IT" dirty="0" smtClean="0">
                <a:sym typeface="Wingdings" pitchFamily="2" charset="2"/>
              </a:rPr>
              <a:t>5500 dati di cui 25% sono con una frequenza trimestrale da consegnare in formato XBRL.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42454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rapporti qualitativi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4" name="Flèche droite à entaille 3"/>
          <p:cNvSpPr/>
          <p:nvPr/>
        </p:nvSpPr>
        <p:spPr>
          <a:xfrm>
            <a:off x="498474" y="3600512"/>
            <a:ext cx="7210948" cy="108012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lèche courbée vers le bas 5"/>
          <p:cNvSpPr/>
          <p:nvPr/>
        </p:nvSpPr>
        <p:spPr>
          <a:xfrm>
            <a:off x="4139952" y="2996952"/>
            <a:ext cx="2664000" cy="504056"/>
          </a:xfrm>
          <a:prstGeom prst="curvedDownArrow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9" name="Flèche courbée vers le bas 8"/>
          <p:cNvSpPr/>
          <p:nvPr/>
        </p:nvSpPr>
        <p:spPr>
          <a:xfrm flipH="1">
            <a:off x="1043608" y="2996952"/>
            <a:ext cx="2664000" cy="504056"/>
          </a:xfrm>
          <a:prstGeom prst="curvedDownArrow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3419872" y="3600512"/>
            <a:ext cx="1080000" cy="1080000"/>
          </a:xfrm>
          <a:prstGeom prst="ellipse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1200" b="1" dirty="0" smtClean="0"/>
              <a:t>Fine esercizio</a:t>
            </a:r>
            <a:endParaRPr lang="it-IT" sz="1200" b="1" dirty="0"/>
          </a:p>
        </p:txBody>
      </p:sp>
      <p:sp>
        <p:nvSpPr>
          <p:cNvPr id="10" name="Espace réservé du contenu 1"/>
          <p:cNvSpPr>
            <a:spLocks noGrp="1"/>
          </p:cNvSpPr>
          <p:nvPr>
            <p:ph sz="half" idx="1"/>
          </p:nvPr>
        </p:nvSpPr>
        <p:spPr>
          <a:xfrm>
            <a:off x="2259427" y="4797032"/>
            <a:ext cx="3824741" cy="1944336"/>
          </a:xfrm>
          <a:ln>
            <a:solidFill>
              <a:schemeClr val="tx1"/>
            </a:solidFill>
            <a:prstDash val="dash"/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1900" b="1" u="sng" dirty="0" smtClean="0">
                <a:solidFill>
                  <a:schemeClr val="bg1">
                    <a:lumMod val="75000"/>
                  </a:schemeClr>
                </a:solidFill>
              </a:rPr>
              <a:t>Questi rapporti trattano di:</a:t>
            </a:r>
            <a:endParaRPr lang="it-IT" sz="1900" b="1" u="sng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spcBef>
                <a:spcPts val="1000"/>
              </a:spcBef>
              <a:buFont typeface="Wingdings" pitchFamily="2" charset="2"/>
              <a:buChar char="Ø"/>
            </a:pPr>
            <a:r>
              <a:rPr lang="it-IT" sz="1700" b="1" dirty="0" smtClean="0"/>
              <a:t>Business &amp; Performance</a:t>
            </a:r>
          </a:p>
          <a:p>
            <a:pPr lvl="1">
              <a:spcBef>
                <a:spcPts val="1000"/>
              </a:spcBef>
              <a:buFont typeface="Wingdings" pitchFamily="2" charset="2"/>
              <a:buChar char="Ø"/>
            </a:pPr>
            <a:r>
              <a:rPr lang="it-IT" sz="1700" b="1" dirty="0" smtClean="0"/>
              <a:t>System of </a:t>
            </a:r>
            <a:r>
              <a:rPr lang="it-IT" sz="1700" b="1" dirty="0" err="1" smtClean="0"/>
              <a:t>Governance</a:t>
            </a:r>
            <a:endParaRPr lang="it-IT" sz="1700" b="1" dirty="0" smtClean="0"/>
          </a:p>
          <a:p>
            <a:pPr lvl="1">
              <a:spcBef>
                <a:spcPts val="1000"/>
              </a:spcBef>
              <a:buFont typeface="Wingdings" pitchFamily="2" charset="2"/>
              <a:buChar char="Ø"/>
            </a:pPr>
            <a:r>
              <a:rPr lang="it-IT" sz="1700" b="1" dirty="0" err="1" smtClean="0"/>
              <a:t>Risk</a:t>
            </a:r>
            <a:r>
              <a:rPr lang="it-IT" sz="1700" b="1" dirty="0" smtClean="0"/>
              <a:t> </a:t>
            </a:r>
            <a:r>
              <a:rPr lang="it-IT" sz="1700" b="1" dirty="0" err="1" smtClean="0"/>
              <a:t>Profile</a:t>
            </a:r>
            <a:endParaRPr lang="it-IT" sz="1700" b="1" dirty="0" smtClean="0"/>
          </a:p>
          <a:p>
            <a:pPr lvl="1">
              <a:spcBef>
                <a:spcPts val="1000"/>
              </a:spcBef>
              <a:buFont typeface="Wingdings" pitchFamily="2" charset="2"/>
              <a:buChar char="Ø"/>
            </a:pPr>
            <a:r>
              <a:rPr lang="it-IT" sz="1700" b="1" dirty="0" err="1" smtClean="0"/>
              <a:t>Valuation</a:t>
            </a:r>
            <a:r>
              <a:rPr lang="it-IT" sz="1700" b="1" dirty="0" smtClean="0"/>
              <a:t> for </a:t>
            </a:r>
            <a:r>
              <a:rPr lang="it-IT" sz="1700" b="1" dirty="0" err="1" smtClean="0"/>
              <a:t>Solvency</a:t>
            </a:r>
            <a:r>
              <a:rPr lang="it-IT" sz="1700" b="1" dirty="0" smtClean="0"/>
              <a:t> </a:t>
            </a:r>
            <a:r>
              <a:rPr lang="it-IT" sz="1700" b="1" dirty="0" err="1" smtClean="0"/>
              <a:t>Purposes</a:t>
            </a:r>
            <a:endParaRPr lang="it-IT" sz="1700" dirty="0" smtClean="0"/>
          </a:p>
          <a:p>
            <a:pPr lvl="1">
              <a:spcBef>
                <a:spcPts val="1000"/>
              </a:spcBef>
              <a:buFont typeface="Wingdings" pitchFamily="2" charset="2"/>
              <a:buChar char="Ø"/>
            </a:pPr>
            <a:r>
              <a:rPr lang="it-IT" sz="1700" b="1" dirty="0" smtClean="0"/>
              <a:t>Capital Management</a:t>
            </a:r>
            <a:endParaRPr lang="it-IT" sz="1400" dirty="0" smtClean="0"/>
          </a:p>
          <a:p>
            <a:endParaRPr lang="it-IT" sz="1400" dirty="0"/>
          </a:p>
          <a:p>
            <a:endParaRPr lang="it-IT" sz="1400" b="1" u="sng" dirty="0" smtClean="0"/>
          </a:p>
          <a:p>
            <a:pPr marL="0" indent="0">
              <a:buNone/>
            </a:pPr>
            <a:endParaRPr lang="it-IT" sz="1400" b="1" u="sng" dirty="0" smtClean="0"/>
          </a:p>
          <a:p>
            <a:endParaRPr lang="it-IT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899592" y="1844824"/>
            <a:ext cx="2664000" cy="1036712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SFCR 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400" b="1" dirty="0"/>
              <a:t>Visione </a:t>
            </a:r>
            <a:r>
              <a:rPr lang="it-IT" sz="1400" b="1" dirty="0" smtClean="0"/>
              <a:t>retrospettiva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400" b="1" dirty="0"/>
              <a:t>Frequenza : </a:t>
            </a:r>
            <a:r>
              <a:rPr lang="it-IT" sz="1400" b="1" dirty="0" smtClean="0"/>
              <a:t>annuale</a:t>
            </a:r>
            <a:endParaRPr lang="it-IT" sz="1400" b="1" dirty="0"/>
          </a:p>
          <a:p>
            <a:pPr marL="285750" indent="-285750" algn="ctr">
              <a:buFont typeface="Arial" pitchFamily="34" charset="0"/>
              <a:buChar char="•"/>
            </a:pPr>
            <a:endParaRPr lang="it-IT" sz="140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4068240" y="1844824"/>
            <a:ext cx="2880024" cy="1036712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RSR 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400" b="1" dirty="0" smtClean="0"/>
              <a:t>Visione prospettiva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400" b="1" dirty="0" smtClean="0"/>
              <a:t>RSR integrale ogni 5 anni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400" b="1" dirty="0" smtClean="0"/>
              <a:t>RSR ridotto ogni anno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xmlns="" val="42259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Altri reporting </a:t>
            </a:r>
            <a:br>
              <a:rPr lang="it-IT" dirty="0" smtClean="0"/>
            </a:br>
            <a:r>
              <a:rPr lang="it-IT" dirty="0" smtClean="0"/>
              <a:t>quantitativi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5"/>
          </p:nvPr>
        </p:nvSpPr>
        <p:spPr>
          <a:xfrm>
            <a:off x="256091" y="2025104"/>
            <a:ext cx="7556269" cy="755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/>
              <a:t>Oltre i Quantitative Reporting Templates (QRT) ci saranno altri reporting da consegnare:</a:t>
            </a:r>
            <a:endParaRPr lang="it-IT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xmlns="" val="2028517435"/>
              </p:ext>
            </p:extLst>
          </p:nvPr>
        </p:nvGraphicFramePr>
        <p:xfrm>
          <a:off x="395537" y="2420888"/>
          <a:ext cx="7659250" cy="44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7203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vertical 8"/>
          <p:cNvSpPr>
            <a:spLocks noGrp="1"/>
          </p:cNvSpPr>
          <p:nvPr>
            <p:ph type="title" orient="vert"/>
          </p:nvPr>
        </p:nvSpPr>
        <p:spPr/>
        <p:txBody>
          <a:bodyPr anchor="ctr"/>
          <a:lstStyle/>
          <a:p>
            <a:r>
              <a:rPr lang="it-IT" sz="6600" dirty="0" smtClean="0"/>
              <a:t>Contenuti</a:t>
            </a:r>
            <a:endParaRPr lang="it-IT" dirty="0"/>
          </a:p>
        </p:txBody>
      </p:sp>
      <p:sp>
        <p:nvSpPr>
          <p:cNvPr id="10" name="Espace réservé du texte vertical 9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858000" cy="5184869"/>
          </a:xfrm>
        </p:spPr>
        <p:txBody>
          <a:bodyPr vert="horz">
            <a:normAutofit/>
          </a:bodyPr>
          <a:lstStyle/>
          <a:p>
            <a:r>
              <a:rPr lang="it-IT" sz="2800" dirty="0" smtClean="0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</a:rPr>
              <a:t>Pillar 3 in </a:t>
            </a:r>
            <a:r>
              <a:rPr lang="it-IT" sz="2800" dirty="0" err="1" smtClean="0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</a:rPr>
              <a:t>Solvency</a:t>
            </a:r>
            <a:r>
              <a:rPr lang="it-IT" sz="2800" dirty="0" smtClean="0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</a:rPr>
              <a:t> 2</a:t>
            </a:r>
          </a:p>
          <a:p>
            <a:endParaRPr lang="it-IT" sz="2800" dirty="0" smtClean="0">
              <a:solidFill>
                <a:schemeClr val="tx1">
                  <a:lumMod val="65000"/>
                  <a:lumOff val="35000"/>
                  <a:alpha val="20000"/>
                </a:schemeClr>
              </a:solidFill>
            </a:endParaRPr>
          </a:p>
          <a:p>
            <a:r>
              <a:rPr lang="it-IT" sz="2800" dirty="0" smtClean="0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</a:rPr>
              <a:t>Ambito giuridico del Pillar 3</a:t>
            </a:r>
          </a:p>
          <a:p>
            <a:endParaRPr lang="it-IT" sz="2800" dirty="0" smtClean="0"/>
          </a:p>
          <a:p>
            <a:r>
              <a:rPr lang="it-IT" sz="2800" dirty="0"/>
              <a:t>Come </a:t>
            </a:r>
            <a:r>
              <a:rPr lang="it-IT" sz="2800" dirty="0" smtClean="0"/>
              <a:t>impostare Pillar 3? </a:t>
            </a:r>
            <a:endParaRPr lang="it-IT" sz="2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9898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Problematiche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operative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14</a:t>
            </a:fld>
            <a:endParaRPr lang="fr-FR" dirty="0"/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xmlns="" val="885685659"/>
              </p:ext>
            </p:extLst>
          </p:nvPr>
        </p:nvGraphicFramePr>
        <p:xfrm>
          <a:off x="508746" y="1988840"/>
          <a:ext cx="737562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1416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187624" y="3175476"/>
            <a:ext cx="5906343" cy="23105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98475" y="484094"/>
            <a:ext cx="4649589" cy="1360730"/>
          </a:xfrm>
        </p:spPr>
        <p:txBody>
          <a:bodyPr/>
          <a:lstStyle/>
          <a:p>
            <a:r>
              <a:rPr lang="it-IT" dirty="0" smtClean="0"/>
              <a:t>Una metodologia </a:t>
            </a:r>
            <a:br>
              <a:rPr lang="it-IT" dirty="0" smtClean="0"/>
            </a:br>
            <a:r>
              <a:rPr lang="it-IT" dirty="0" smtClean="0"/>
              <a:t>in 4 </a:t>
            </a:r>
            <a:r>
              <a:rPr lang="it-IT" dirty="0" err="1" smtClean="0"/>
              <a:t>step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2" name="Ellipse 1"/>
          <p:cNvSpPr/>
          <p:nvPr/>
        </p:nvSpPr>
        <p:spPr>
          <a:xfrm>
            <a:off x="2916659" y="3934728"/>
            <a:ext cx="2448272" cy="79208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Pillar 3</a:t>
            </a:r>
            <a:endParaRPr lang="it-IT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3420795" y="2837791"/>
            <a:ext cx="1440000" cy="540000"/>
          </a:xfrm>
          <a:prstGeom prst="round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Dati e </a:t>
            </a:r>
            <a:r>
              <a:rPr lang="it-IT" sz="1050" b="1" dirty="0" err="1" smtClean="0"/>
              <a:t>QRTs</a:t>
            </a:r>
            <a:endParaRPr lang="it-IT" sz="1050" b="1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5436096" y="3260810"/>
            <a:ext cx="1440000" cy="540000"/>
          </a:xfrm>
          <a:prstGeom prst="round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Mappatura</a:t>
            </a:r>
            <a:endParaRPr lang="it-IT" sz="1050" b="1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6365125" y="4060772"/>
            <a:ext cx="1440000" cy="540000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Ripartizione delle responsabilità</a:t>
            </a:r>
            <a:endParaRPr lang="it-IT" sz="1050" b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5436096" y="4883049"/>
            <a:ext cx="1440000" cy="540000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Processi</a:t>
            </a:r>
            <a:endParaRPr lang="it-IT" sz="1050" b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420795" y="5239512"/>
            <a:ext cx="1440000" cy="540000"/>
          </a:xfrm>
          <a:prstGeom prst="round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Sistema informativo</a:t>
            </a:r>
            <a:endParaRPr lang="it-IT" sz="1050" b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1444527" y="4883049"/>
            <a:ext cx="1440000" cy="540000"/>
          </a:xfrm>
          <a:prstGeom prst="round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Scelta di una soluzione</a:t>
            </a:r>
            <a:endParaRPr lang="it-IT" sz="1050" b="1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431760" y="4060772"/>
            <a:ext cx="1440000" cy="5400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Gap </a:t>
            </a:r>
            <a:r>
              <a:rPr lang="it-IT" sz="1050" b="1" dirty="0" err="1" smtClean="0"/>
              <a:t>analysis</a:t>
            </a:r>
            <a:r>
              <a:rPr lang="it-IT" sz="1050" b="1" dirty="0" smtClean="0"/>
              <a:t> col Pillar 2</a:t>
            </a:r>
            <a:endParaRPr lang="it-IT" sz="1050" b="1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1444527" y="3260810"/>
            <a:ext cx="1440000" cy="540000"/>
          </a:xfrm>
          <a:prstGeom prst="round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Inquadratura SFCR e RSR</a:t>
            </a:r>
            <a:endParaRPr lang="it-IT" sz="105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5652120" y="2207186"/>
            <a:ext cx="27363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sz="1000" b="1" dirty="0" smtClean="0"/>
              <a:t>Identificazione dei QRT e dei dati </a:t>
            </a:r>
            <a:r>
              <a:rPr lang="it-IT" sz="1000" dirty="0" smtClean="0"/>
              <a:t>che riguardano la compagnia.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000" b="1" dirty="0" smtClean="0"/>
              <a:t>Realizzazione di una mappatura</a:t>
            </a:r>
            <a:r>
              <a:rPr lang="it-IT" sz="1000" dirty="0" smtClean="0"/>
              <a:t>.</a:t>
            </a:r>
            <a:endParaRPr lang="it-IT" sz="1000" dirty="0"/>
          </a:p>
        </p:txBody>
      </p:sp>
      <p:sp>
        <p:nvSpPr>
          <p:cNvPr id="14" name="Ellipse 13"/>
          <p:cNvSpPr/>
          <p:nvPr/>
        </p:nvSpPr>
        <p:spPr>
          <a:xfrm>
            <a:off x="2754714" y="5676839"/>
            <a:ext cx="360883" cy="3600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3</a:t>
            </a:r>
            <a:endParaRPr lang="it-IT" dirty="0"/>
          </a:p>
        </p:txBody>
      </p:sp>
      <p:sp>
        <p:nvSpPr>
          <p:cNvPr id="20" name="Ellipse 19"/>
          <p:cNvSpPr/>
          <p:nvPr/>
        </p:nvSpPr>
        <p:spPr>
          <a:xfrm>
            <a:off x="7085125" y="4816760"/>
            <a:ext cx="360883" cy="360000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</a:gra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2</a:t>
            </a:r>
            <a:endParaRPr lang="it-IT" dirty="0"/>
          </a:p>
        </p:txBody>
      </p:sp>
      <p:sp>
        <p:nvSpPr>
          <p:cNvPr id="21" name="Ellipse 20"/>
          <p:cNvSpPr/>
          <p:nvPr/>
        </p:nvSpPr>
        <p:spPr>
          <a:xfrm>
            <a:off x="5222485" y="2695149"/>
            <a:ext cx="360883" cy="360000"/>
          </a:xfrm>
          <a:prstGeom prst="ellipse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</a:gra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1</a:t>
            </a:r>
            <a:endParaRPr lang="it-IT" dirty="0"/>
          </a:p>
        </p:txBody>
      </p:sp>
      <p:sp>
        <p:nvSpPr>
          <p:cNvPr id="22" name="Ellipse 21"/>
          <p:cNvSpPr/>
          <p:nvPr/>
        </p:nvSpPr>
        <p:spPr>
          <a:xfrm>
            <a:off x="765934" y="3395338"/>
            <a:ext cx="360883" cy="360000"/>
          </a:xfrm>
          <a:prstGeom prst="ellipse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4</a:t>
            </a:r>
            <a:endParaRPr lang="it-IT" dirty="0"/>
          </a:p>
        </p:txBody>
      </p:sp>
      <p:cxnSp>
        <p:nvCxnSpPr>
          <p:cNvPr id="23" name="Connecteur droit 22"/>
          <p:cNvCxnSpPr/>
          <p:nvPr/>
        </p:nvCxnSpPr>
        <p:spPr>
          <a:xfrm>
            <a:off x="5652120" y="2290186"/>
            <a:ext cx="0" cy="547605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508104" y="5589240"/>
            <a:ext cx="27363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sz="1000" b="1" dirty="0" smtClean="0"/>
              <a:t>Definizione e descrizione del processo di produzione : </a:t>
            </a:r>
            <a:r>
              <a:rPr lang="it-IT" sz="1000" dirty="0" err="1" smtClean="0"/>
              <a:t>governance</a:t>
            </a:r>
            <a:r>
              <a:rPr lang="it-IT" sz="1000" dirty="0" smtClean="0"/>
              <a:t>, ruoli e responsabilità, calendario di produzione.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000" b="1" dirty="0" smtClean="0"/>
              <a:t>Modifica dei processi </a:t>
            </a:r>
            <a:r>
              <a:rPr lang="it-IT" sz="1000" dirty="0" smtClean="0"/>
              <a:t>tenendo conto del gap tra i dati esistenti e i dati richiesti.</a:t>
            </a:r>
            <a:endParaRPr lang="it-IT" sz="1000" dirty="0"/>
          </a:p>
        </p:txBody>
      </p:sp>
      <p:cxnSp>
        <p:nvCxnSpPr>
          <p:cNvPr id="25" name="Connecteur droit 24"/>
          <p:cNvCxnSpPr/>
          <p:nvPr/>
        </p:nvCxnSpPr>
        <p:spPr>
          <a:xfrm>
            <a:off x="5508104" y="5672240"/>
            <a:ext cx="0" cy="987599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76375" y="5856839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sz="1000" b="1" dirty="0" smtClean="0"/>
              <a:t>Definizione del sistema informativo </a:t>
            </a:r>
            <a:r>
              <a:rPr lang="it-IT" sz="1000" dirty="0" smtClean="0"/>
              <a:t>che regge la produzione del Pillar 3</a:t>
            </a:r>
            <a:r>
              <a:rPr lang="it-IT" sz="1000" b="1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000" b="1" dirty="0"/>
              <a:t>Benchmark e </a:t>
            </a:r>
            <a:r>
              <a:rPr lang="it-IT" sz="1000" b="1" dirty="0" smtClean="0"/>
              <a:t>scelta </a:t>
            </a:r>
            <a:r>
              <a:rPr lang="it-IT" sz="1000" b="1" dirty="0"/>
              <a:t>di una soluzione </a:t>
            </a:r>
            <a:r>
              <a:rPr lang="it-IT" sz="1000" dirty="0" smtClean="0"/>
              <a:t>per il Pillar </a:t>
            </a:r>
            <a:r>
              <a:rPr lang="it-IT" sz="1000" dirty="0"/>
              <a:t>3</a:t>
            </a:r>
            <a:r>
              <a:rPr lang="it-IT" sz="1000" dirty="0" smtClean="0"/>
              <a:t>.</a:t>
            </a:r>
            <a:endParaRPr lang="it-IT" sz="1000" dirty="0"/>
          </a:p>
        </p:txBody>
      </p:sp>
      <p:cxnSp>
        <p:nvCxnSpPr>
          <p:cNvPr id="28" name="Connecteur droit 27"/>
          <p:cNvCxnSpPr/>
          <p:nvPr/>
        </p:nvCxnSpPr>
        <p:spPr>
          <a:xfrm>
            <a:off x="76375" y="5949352"/>
            <a:ext cx="0" cy="576000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196594" y="2211675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sz="1000" b="1" dirty="0"/>
              <a:t>Gap </a:t>
            </a:r>
            <a:r>
              <a:rPr lang="it-IT" sz="1000" b="1" dirty="0" err="1"/>
              <a:t>analysis</a:t>
            </a:r>
            <a:r>
              <a:rPr lang="it-IT" sz="1000" b="1" dirty="0"/>
              <a:t> </a:t>
            </a:r>
            <a:r>
              <a:rPr lang="it-IT" sz="1000" b="1" dirty="0" smtClean="0"/>
              <a:t>sulle principali </a:t>
            </a:r>
            <a:r>
              <a:rPr lang="it-IT" sz="1000" b="1" dirty="0"/>
              <a:t>funzioni </a:t>
            </a:r>
            <a:r>
              <a:rPr lang="it-IT" sz="1000" b="1" dirty="0" smtClean="0"/>
              <a:t>di direzione </a:t>
            </a:r>
            <a:r>
              <a:rPr lang="it-IT" sz="1000" dirty="0"/>
              <a:t>(gestione dei rischi, gestione attuariale, controlli interni</a:t>
            </a:r>
            <a:r>
              <a:rPr lang="it-IT" sz="1000" dirty="0" smtClean="0"/>
              <a:t>…).</a:t>
            </a:r>
            <a:endParaRPr lang="it-IT" sz="10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it-IT" sz="1000" b="1" dirty="0" smtClean="0"/>
              <a:t>Definizione del processo di redazione </a:t>
            </a:r>
            <a:r>
              <a:rPr lang="it-IT" sz="1000" dirty="0" smtClean="0"/>
              <a:t>dei rapporti SFCR e RSR.</a:t>
            </a:r>
            <a:endParaRPr lang="it-IT" sz="1000" b="1" dirty="0" smtClean="0"/>
          </a:p>
        </p:txBody>
      </p:sp>
      <p:cxnSp>
        <p:nvCxnSpPr>
          <p:cNvPr id="30" name="Connecteur droit 29"/>
          <p:cNvCxnSpPr/>
          <p:nvPr/>
        </p:nvCxnSpPr>
        <p:spPr>
          <a:xfrm>
            <a:off x="196594" y="2294675"/>
            <a:ext cx="0" cy="864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1042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98475" y="484094"/>
            <a:ext cx="4649589" cy="1360730"/>
          </a:xfrm>
        </p:spPr>
        <p:txBody>
          <a:bodyPr/>
          <a:lstStyle/>
          <a:p>
            <a:r>
              <a:rPr lang="it-IT" dirty="0" smtClean="0"/>
              <a:t>Dati di diversi settori (</a:t>
            </a:r>
            <a:r>
              <a:rPr lang="it-IT" dirty="0" err="1" smtClean="0"/>
              <a:t>Step</a:t>
            </a:r>
            <a:r>
              <a:rPr lang="it-IT" dirty="0" smtClean="0"/>
              <a:t> 1)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2" name="Ellipse 1"/>
          <p:cNvSpPr/>
          <p:nvPr/>
        </p:nvSpPr>
        <p:spPr>
          <a:xfrm>
            <a:off x="1619452" y="1196752"/>
            <a:ext cx="4320000" cy="4320000"/>
          </a:xfrm>
          <a:prstGeom prst="ellipse">
            <a:avLst/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endParaRPr lang="it-IT" dirty="0"/>
          </a:p>
        </p:txBody>
      </p:sp>
      <p:sp>
        <p:nvSpPr>
          <p:cNvPr id="6" name="Ellipse 5"/>
          <p:cNvSpPr/>
          <p:nvPr/>
        </p:nvSpPr>
        <p:spPr>
          <a:xfrm>
            <a:off x="2627784" y="2420448"/>
            <a:ext cx="4320000" cy="4320000"/>
          </a:xfrm>
          <a:prstGeom prst="ellipse">
            <a:avLst/>
          </a:prstGeom>
          <a:solidFill>
            <a:schemeClr val="tx2">
              <a:lumMod val="50000"/>
              <a:lumOff val="50000"/>
              <a:alpha val="30000"/>
            </a:schemeClr>
          </a:solidFill>
          <a:ln>
            <a:solidFill>
              <a:schemeClr val="tx2">
                <a:lumMod val="50000"/>
                <a:lumOff val="50000"/>
                <a:alpha val="3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endParaRPr lang="it-IT"/>
          </a:p>
        </p:txBody>
      </p:sp>
      <p:sp>
        <p:nvSpPr>
          <p:cNvPr id="7" name="Ellipse 6"/>
          <p:cNvSpPr/>
          <p:nvPr/>
        </p:nvSpPr>
        <p:spPr>
          <a:xfrm>
            <a:off x="612040" y="2420448"/>
            <a:ext cx="4320000" cy="4320000"/>
          </a:xfrm>
          <a:prstGeom prst="ellipse">
            <a:avLst/>
          </a:prstGeom>
          <a:solidFill>
            <a:schemeClr val="accent4">
              <a:lumMod val="75000"/>
              <a:alpha val="30000"/>
            </a:schemeClr>
          </a:solidFill>
          <a:ln>
            <a:solidFill>
              <a:schemeClr val="accent4">
                <a:lumMod val="75000"/>
                <a:alpha val="3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endParaRPr lang="it-IT"/>
          </a:p>
        </p:txBody>
      </p:sp>
      <p:sp>
        <p:nvSpPr>
          <p:cNvPr id="3" name="ZoneTexte 2"/>
          <p:cNvSpPr txBox="1"/>
          <p:nvPr/>
        </p:nvSpPr>
        <p:spPr>
          <a:xfrm>
            <a:off x="2987824" y="141277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Contabilità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067944" y="62373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Finanza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979712" y="626256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Attuario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3203628" y="3572576"/>
            <a:ext cx="115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Bilancio</a:t>
            </a:r>
            <a:endParaRPr lang="it-IT" sz="1050" b="1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3203628" y="4508680"/>
            <a:ext cx="115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Fondi propri</a:t>
            </a:r>
            <a:endParaRPr lang="it-IT" sz="1050" b="1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5618055" y="4661080"/>
            <a:ext cx="115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Attivi</a:t>
            </a:r>
            <a:endParaRPr lang="it-IT" sz="1050" b="1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683712" y="4509176"/>
            <a:ext cx="1296000" cy="504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Riassicurazione</a:t>
            </a:r>
            <a:endParaRPr lang="it-IT" sz="1050" b="1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1043752" y="5085240"/>
            <a:ext cx="1296000" cy="504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RT Vita</a:t>
            </a:r>
            <a:endParaRPr lang="it-IT" sz="1050" b="1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1619816" y="5661304"/>
            <a:ext cx="1296000" cy="504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RT Non Vita</a:t>
            </a:r>
            <a:endParaRPr lang="it-IT" sz="1050" b="1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3203848" y="5517232"/>
            <a:ext cx="115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SCR/MCR</a:t>
            </a:r>
            <a:endParaRPr lang="it-IT" sz="105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203848" y="1799561"/>
            <a:ext cx="115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Attività secondo il paese</a:t>
            </a:r>
            <a:endParaRPr lang="it-IT" sz="105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1772180" y="2780688"/>
            <a:ext cx="1152000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b="1" dirty="0" smtClean="0"/>
              <a:t>Premi, Sinistri e spese</a:t>
            </a:r>
            <a:endParaRPr lang="it-IT" sz="1050" b="1" dirty="0"/>
          </a:p>
        </p:txBody>
      </p:sp>
    </p:spTree>
    <p:extLst>
      <p:ext uri="{BB962C8B-B14F-4D97-AF65-F5344CB8AC3E}">
        <p14:creationId xmlns:p14="http://schemas.microsoft.com/office/powerpoint/2010/main" xmlns="" val="139196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98475" y="484094"/>
            <a:ext cx="4649589" cy="1360730"/>
          </a:xfrm>
        </p:spPr>
        <p:txBody>
          <a:bodyPr/>
          <a:lstStyle/>
          <a:p>
            <a:r>
              <a:rPr lang="it-IT" dirty="0" smtClean="0"/>
              <a:t>Adattamento dei processi (</a:t>
            </a:r>
            <a:r>
              <a:rPr lang="it-IT" dirty="0" err="1" smtClean="0"/>
              <a:t>Step</a:t>
            </a:r>
            <a:r>
              <a:rPr lang="it-IT" dirty="0" smtClean="0"/>
              <a:t> 2)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251520" y="2852936"/>
            <a:ext cx="3168352" cy="32403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Mappatura</a:t>
            </a:r>
            <a:endParaRPr lang="it-IT" dirty="0"/>
          </a:p>
        </p:txBody>
      </p:sp>
      <p:sp>
        <p:nvSpPr>
          <p:cNvPr id="3" name="Rectangle 2"/>
          <p:cNvSpPr/>
          <p:nvPr/>
        </p:nvSpPr>
        <p:spPr>
          <a:xfrm>
            <a:off x="498475" y="3068960"/>
            <a:ext cx="761157" cy="57606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 5"/>
          <p:cNvSpPr/>
          <p:nvPr/>
        </p:nvSpPr>
        <p:spPr>
          <a:xfrm>
            <a:off x="1691680" y="5229200"/>
            <a:ext cx="761157" cy="57606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ctangle 6"/>
          <p:cNvSpPr/>
          <p:nvPr/>
        </p:nvSpPr>
        <p:spPr>
          <a:xfrm>
            <a:off x="2378795" y="3717032"/>
            <a:ext cx="761157" cy="57606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cteur droit avec flèche 8"/>
          <p:cNvCxnSpPr>
            <a:stCxn id="3" idx="3"/>
            <a:endCxn id="18" idx="1"/>
          </p:cNvCxnSpPr>
          <p:nvPr/>
        </p:nvCxnSpPr>
        <p:spPr>
          <a:xfrm flipV="1">
            <a:off x="1259632" y="2600908"/>
            <a:ext cx="2927176" cy="756084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7" idx="3"/>
            <a:endCxn id="19" idx="1"/>
          </p:cNvCxnSpPr>
          <p:nvPr/>
        </p:nvCxnSpPr>
        <p:spPr>
          <a:xfrm>
            <a:off x="3139952" y="4005064"/>
            <a:ext cx="1046856" cy="1476164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6" idx="3"/>
            <a:endCxn id="22" idx="1"/>
          </p:cNvCxnSpPr>
          <p:nvPr/>
        </p:nvCxnSpPr>
        <p:spPr>
          <a:xfrm>
            <a:off x="2452837" y="5517232"/>
            <a:ext cx="1733971" cy="82538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186808" y="2348880"/>
            <a:ext cx="1296144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Servizio 1</a:t>
            </a:r>
            <a:endParaRPr lang="it-IT" dirty="0"/>
          </a:p>
        </p:txBody>
      </p:sp>
      <p:sp>
        <p:nvSpPr>
          <p:cNvPr id="19" name="Rectangle 18"/>
          <p:cNvSpPr/>
          <p:nvPr/>
        </p:nvSpPr>
        <p:spPr>
          <a:xfrm>
            <a:off x="4186808" y="5229200"/>
            <a:ext cx="1296144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Servizio 2</a:t>
            </a:r>
            <a:endParaRPr lang="it-IT" dirty="0"/>
          </a:p>
        </p:txBody>
      </p:sp>
      <p:sp>
        <p:nvSpPr>
          <p:cNvPr id="22" name="Rectangle 21"/>
          <p:cNvSpPr/>
          <p:nvPr/>
        </p:nvSpPr>
        <p:spPr>
          <a:xfrm>
            <a:off x="4186808" y="6090592"/>
            <a:ext cx="1296144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Servizio 3</a:t>
            </a:r>
            <a:endParaRPr lang="it-IT" dirty="0"/>
          </a:p>
        </p:txBody>
      </p:sp>
      <p:sp>
        <p:nvSpPr>
          <p:cNvPr id="25" name="Accolade ouvrante 24"/>
          <p:cNvSpPr/>
          <p:nvPr/>
        </p:nvSpPr>
        <p:spPr>
          <a:xfrm>
            <a:off x="4482976" y="3068960"/>
            <a:ext cx="252028" cy="1944216"/>
          </a:xfrm>
          <a:prstGeom prst="leftBrace">
            <a:avLst>
              <a:gd name="adj1" fmla="val 45795"/>
              <a:gd name="adj2" fmla="val 50000"/>
            </a:avLst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ZoneTexte 25"/>
          <p:cNvSpPr txBox="1"/>
          <p:nvPr/>
        </p:nvSpPr>
        <p:spPr>
          <a:xfrm>
            <a:off x="4735004" y="2942208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Dati già disponibili?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 li produce?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Formato? Cadenza?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ome possono essere prodotti?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Chi può produrli?</a:t>
            </a:r>
          </a:p>
        </p:txBody>
      </p:sp>
    </p:spTree>
    <p:extLst>
      <p:ext uri="{BB962C8B-B14F-4D97-AF65-F5344CB8AC3E}">
        <p14:creationId xmlns:p14="http://schemas.microsoft.com/office/powerpoint/2010/main" xmlns="" val="94773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Come impostare il sistema informativo? (</a:t>
            </a:r>
            <a:r>
              <a:rPr lang="it-IT" dirty="0" err="1" smtClean="0"/>
              <a:t>Step</a:t>
            </a:r>
            <a:r>
              <a:rPr lang="it-IT" dirty="0" smtClean="0"/>
              <a:t> 3)</a:t>
            </a:r>
            <a:endParaRPr lang="it-IT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497541" y="2447364"/>
            <a:ext cx="3657600" cy="4320000"/>
          </a:xfrm>
          <a:ln>
            <a:solidFill>
              <a:schemeClr val="accent3">
                <a:lumMod val="60000"/>
                <a:lumOff val="40000"/>
              </a:schemeClr>
            </a:solidFill>
            <a:prstDash val="sysDash"/>
          </a:ln>
        </p:spPr>
        <p:txBody>
          <a:bodyPr>
            <a:normAutofit/>
          </a:bodyPr>
          <a:lstStyle/>
          <a:p>
            <a:r>
              <a:rPr lang="it-IT" sz="1400" b="1" dirty="0" smtClean="0"/>
              <a:t>Definizione: </a:t>
            </a:r>
            <a:r>
              <a:rPr lang="it-IT" sz="1200" dirty="0" smtClean="0"/>
              <a:t>Ogni funzione aziendale provvede alla redazione della documentazione di sua competenza.</a:t>
            </a:r>
          </a:p>
          <a:p>
            <a:r>
              <a:rPr lang="it-IT" sz="1400" b="1" dirty="0"/>
              <a:t>Vantaggi: </a:t>
            </a:r>
            <a:endParaRPr lang="it-IT" sz="1400" b="1" dirty="0" smtClean="0"/>
          </a:p>
          <a:p>
            <a:pPr lvl="1"/>
            <a:r>
              <a:rPr lang="it-IT" sz="1200" dirty="0" smtClean="0"/>
              <a:t>Per </a:t>
            </a:r>
            <a:r>
              <a:rPr lang="it-IT" sz="1200" dirty="0"/>
              <a:t>il principio di proporzionalità, le piccole compagnie devono </a:t>
            </a:r>
            <a:r>
              <a:rPr lang="it-IT" sz="1200" dirty="0" smtClean="0"/>
              <a:t>redigere </a:t>
            </a:r>
            <a:r>
              <a:rPr lang="it-IT" sz="1200" dirty="0"/>
              <a:t>dei documenti più semplici </a:t>
            </a:r>
            <a:r>
              <a:rPr lang="it-IT" sz="1200" dirty="0">
                <a:sym typeface="Wingdings" pitchFamily="2" charset="2"/>
              </a:rPr>
              <a:t> l’approccio funzionale può essere </a:t>
            </a:r>
            <a:r>
              <a:rPr lang="it-IT" sz="1200" dirty="0" smtClean="0">
                <a:sym typeface="Wingdings" pitchFamily="2" charset="2"/>
              </a:rPr>
              <a:t>adattato.</a:t>
            </a:r>
          </a:p>
          <a:p>
            <a:pPr lvl="1"/>
            <a:r>
              <a:rPr lang="it-IT" sz="1200" dirty="0" smtClean="0">
                <a:sym typeface="Wingdings" pitchFamily="2" charset="2"/>
              </a:rPr>
              <a:t>Bassi costi di impostazione iniziale.</a:t>
            </a:r>
            <a:endParaRPr lang="it-IT" sz="1200" dirty="0" smtClean="0"/>
          </a:p>
          <a:p>
            <a:r>
              <a:rPr lang="it-IT" sz="1400" b="1" dirty="0" smtClean="0"/>
              <a:t>Svantaggi:  </a:t>
            </a:r>
          </a:p>
          <a:p>
            <a:pPr lvl="1"/>
            <a:r>
              <a:rPr lang="it-IT" sz="1200" dirty="0" smtClean="0"/>
              <a:t>Produzione di documenti non coerenti tra di loro </a:t>
            </a:r>
            <a:r>
              <a:rPr lang="it-IT" sz="1200" dirty="0" smtClean="0">
                <a:sym typeface="Wingdings" pitchFamily="2" charset="2"/>
              </a:rPr>
              <a:t> </a:t>
            </a:r>
            <a:r>
              <a:rPr lang="it-IT" sz="1200" dirty="0">
                <a:sym typeface="Wingdings" pitchFamily="2" charset="2"/>
              </a:rPr>
              <a:t>Sanzioni dall’autorità di vigilanza.</a:t>
            </a:r>
            <a:endParaRPr lang="it-IT" sz="1200" dirty="0"/>
          </a:p>
          <a:p>
            <a:pPr lvl="1"/>
            <a:r>
              <a:rPr lang="it-IT" sz="1200" dirty="0" smtClean="0"/>
              <a:t>Audit e tracciabilità più caotico.</a:t>
            </a:r>
          </a:p>
          <a:p>
            <a:pPr lvl="1"/>
            <a:r>
              <a:rPr lang="it-IT" sz="1200" dirty="0" smtClean="0"/>
              <a:t>Difficoltà nella gestione e archiviazione dei processi nel tempo. Rischioso in caso di controllo di Vigilanza sugli anni precedenti</a:t>
            </a:r>
            <a:endParaRPr lang="it-IT" sz="1200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4"/>
          </p:nvPr>
        </p:nvSpPr>
        <p:spPr>
          <a:xfrm>
            <a:off x="4399878" y="2447364"/>
            <a:ext cx="3657600" cy="4320000"/>
          </a:xfrm>
          <a:ln>
            <a:solidFill>
              <a:schemeClr val="accent3">
                <a:lumMod val="60000"/>
                <a:lumOff val="40000"/>
              </a:schemeClr>
            </a:solidFill>
            <a:prstDash val="sysDash"/>
          </a:ln>
        </p:spPr>
        <p:txBody>
          <a:bodyPr>
            <a:noAutofit/>
          </a:bodyPr>
          <a:lstStyle/>
          <a:p>
            <a:r>
              <a:rPr lang="it-IT" sz="1400" b="1" dirty="0"/>
              <a:t>Definizione: </a:t>
            </a:r>
            <a:r>
              <a:rPr lang="it-IT" sz="1200" dirty="0" smtClean="0"/>
              <a:t>Viene definito un referente </a:t>
            </a:r>
            <a:r>
              <a:rPr lang="it-IT" sz="1200" dirty="0"/>
              <a:t>(o una funzione aziendale) </a:t>
            </a:r>
            <a:r>
              <a:rPr lang="it-IT" sz="1200" dirty="0" smtClean="0"/>
              <a:t>che, con una procedura informatica, raccoglie i dati necessari ed è responsabile della gestione del pillar 3.</a:t>
            </a:r>
          </a:p>
          <a:p>
            <a:r>
              <a:rPr lang="it-IT" sz="1400" b="1" dirty="0" smtClean="0"/>
              <a:t>Vantaggi: </a:t>
            </a:r>
          </a:p>
          <a:p>
            <a:pPr lvl="1"/>
            <a:r>
              <a:rPr lang="it-IT" sz="1200" dirty="0" smtClean="0"/>
              <a:t>Massima velocità di produzione dei documenti e possibilità di effettuare controlli rapidi ed efficaci.</a:t>
            </a:r>
          </a:p>
          <a:p>
            <a:pPr lvl="1"/>
            <a:r>
              <a:rPr lang="it-IT" sz="1200" dirty="0" smtClean="0"/>
              <a:t>Il sistema è automatizzabile per cui si limita il rischio operativo (sanzioni amministrative). </a:t>
            </a:r>
          </a:p>
          <a:p>
            <a:pPr lvl="1"/>
            <a:r>
              <a:rPr lang="it-IT" sz="1200" dirty="0" smtClean="0"/>
              <a:t>Riduzione della quantità di dati necessaria.</a:t>
            </a:r>
          </a:p>
          <a:p>
            <a:pPr marL="228600" lvl="1" indent="0">
              <a:buNone/>
            </a:pPr>
            <a:endParaRPr lang="it-IT" sz="1200" dirty="0" smtClean="0"/>
          </a:p>
          <a:p>
            <a:r>
              <a:rPr lang="it-IT" sz="1400" b="1" dirty="0" smtClean="0"/>
              <a:t>Svantaggi:</a:t>
            </a:r>
          </a:p>
          <a:p>
            <a:pPr lvl="1"/>
            <a:r>
              <a:rPr lang="it-IT" sz="1200" dirty="0" smtClean="0"/>
              <a:t>Importante lavoro di mappatura da fare inizialmente. </a:t>
            </a:r>
            <a:r>
              <a:rPr lang="it-IT" sz="1200" dirty="0" smtClean="0">
                <a:sym typeface="Wingdings" pitchFamily="2" charset="2"/>
              </a:rPr>
              <a:t> costi iniziali più alti.</a:t>
            </a:r>
            <a:endParaRPr lang="it-IT" sz="12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Approccio funzionale</a:t>
            </a:r>
            <a:endParaRPr lang="it-IT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3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it-IT" dirty="0" smtClean="0"/>
              <a:t>Approccio integrato</a:t>
            </a:r>
            <a:endParaRPr lang="it-IT" dirty="0"/>
          </a:p>
        </p:txBody>
      </p:sp>
      <p:sp>
        <p:nvSpPr>
          <p:cNvPr id="10" name="Ellipse 9"/>
          <p:cNvSpPr/>
          <p:nvPr/>
        </p:nvSpPr>
        <p:spPr>
          <a:xfrm>
            <a:off x="3816016" y="1628800"/>
            <a:ext cx="900000" cy="900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/>
              <a:t>VS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xmlns="" val="301437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98475" y="484094"/>
            <a:ext cx="4649589" cy="1360730"/>
          </a:xfrm>
        </p:spPr>
        <p:txBody>
          <a:bodyPr/>
          <a:lstStyle/>
          <a:p>
            <a:r>
              <a:rPr lang="it-IT" dirty="0" smtClean="0"/>
              <a:t>Inquadratura dei reporting (</a:t>
            </a:r>
            <a:r>
              <a:rPr lang="it-IT" dirty="0" err="1" smtClean="0"/>
              <a:t>Step</a:t>
            </a:r>
            <a:r>
              <a:rPr lang="it-IT" dirty="0" smtClean="0"/>
              <a:t> 4)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19</a:t>
            </a:fld>
            <a:endParaRPr lang="fr-FR" dirty="0"/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xmlns="" val="2737459937"/>
              </p:ext>
            </p:extLst>
          </p:nvPr>
        </p:nvGraphicFramePr>
        <p:xfrm>
          <a:off x="755576" y="2132856"/>
          <a:ext cx="6696744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675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vertical 8"/>
          <p:cNvSpPr>
            <a:spLocks noGrp="1"/>
          </p:cNvSpPr>
          <p:nvPr>
            <p:ph type="title" orient="vert"/>
          </p:nvPr>
        </p:nvSpPr>
        <p:spPr/>
        <p:txBody>
          <a:bodyPr anchor="ctr"/>
          <a:lstStyle/>
          <a:p>
            <a:r>
              <a:rPr lang="it-IT" sz="6600" dirty="0" smtClean="0"/>
              <a:t>Contenuti</a:t>
            </a:r>
            <a:endParaRPr lang="it-IT" dirty="0"/>
          </a:p>
        </p:txBody>
      </p:sp>
      <p:sp>
        <p:nvSpPr>
          <p:cNvPr id="10" name="Espace réservé du texte vertical 9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858000" cy="5184869"/>
          </a:xfrm>
        </p:spPr>
        <p:txBody>
          <a:bodyPr vert="horz">
            <a:normAutofit/>
          </a:bodyPr>
          <a:lstStyle/>
          <a:p>
            <a:endParaRPr lang="it-IT" sz="2800" dirty="0" smtClean="0"/>
          </a:p>
          <a:p>
            <a:r>
              <a:rPr lang="it-IT" sz="2800" dirty="0" smtClean="0"/>
              <a:t>Pillar 3 in </a:t>
            </a:r>
            <a:r>
              <a:rPr lang="it-IT" sz="2800" dirty="0" err="1" smtClean="0"/>
              <a:t>Solvency</a:t>
            </a:r>
            <a:r>
              <a:rPr lang="it-IT" sz="2800" dirty="0" smtClean="0"/>
              <a:t> 2</a:t>
            </a:r>
          </a:p>
          <a:p>
            <a:endParaRPr lang="it-IT" sz="2800" dirty="0" smtClean="0"/>
          </a:p>
          <a:p>
            <a:r>
              <a:rPr lang="it-IT" sz="2800" dirty="0" smtClean="0"/>
              <a:t>Ambito giuridico del Pillar 3</a:t>
            </a:r>
          </a:p>
          <a:p>
            <a:endParaRPr lang="it-IT" sz="2800" dirty="0" smtClean="0"/>
          </a:p>
          <a:p>
            <a:r>
              <a:rPr lang="it-IT" sz="2800" dirty="0" smtClean="0"/>
              <a:t>Come impostare Pillar 3?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6921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42318" y="1916832"/>
            <a:ext cx="5330082" cy="3956103"/>
          </a:xfrm>
          <a:prstGeom prst="rect">
            <a:avLst/>
          </a:prstGeom>
          <a:gradFill>
            <a:gsLst>
              <a:gs pos="0">
                <a:srgbClr val="A20D49">
                  <a:alpha val="20000"/>
                </a:srgbClr>
              </a:gs>
              <a:gs pos="48800">
                <a:srgbClr val="B73563">
                  <a:alpha val="20000"/>
                </a:srgbClr>
              </a:gs>
              <a:gs pos="100000">
                <a:srgbClr val="A20D49">
                  <a:alpha val="20000"/>
                </a:srgb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5" name="Rectangle à coins arrondis 94"/>
          <p:cNvSpPr/>
          <p:nvPr/>
        </p:nvSpPr>
        <p:spPr>
          <a:xfrm>
            <a:off x="5076056" y="3123806"/>
            <a:ext cx="3050739" cy="1560182"/>
          </a:xfrm>
          <a:prstGeom prst="round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Software per il reporting :</a:t>
            </a:r>
            <a:br>
              <a:rPr lang="it-IT" dirty="0" smtClean="0"/>
            </a:br>
            <a:r>
              <a:rPr lang="it-IT" dirty="0" err="1" smtClean="0"/>
              <a:t>Actu</a:t>
            </a:r>
            <a:r>
              <a:rPr lang="it-IT" dirty="0" smtClean="0"/>
              <a:t>-Pillar 3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20</a:t>
            </a:fld>
            <a:endParaRPr lang="fr-FR"/>
          </a:p>
        </p:txBody>
      </p:sp>
      <p:cxnSp>
        <p:nvCxnSpPr>
          <p:cNvPr id="42" name="Connecteur en angle 41"/>
          <p:cNvCxnSpPr/>
          <p:nvPr/>
        </p:nvCxnSpPr>
        <p:spPr>
          <a:xfrm flipV="1">
            <a:off x="4572000" y="4077072"/>
            <a:ext cx="504000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à coins arrondis 42"/>
          <p:cNvSpPr/>
          <p:nvPr/>
        </p:nvSpPr>
        <p:spPr>
          <a:xfrm>
            <a:off x="133788" y="2204346"/>
            <a:ext cx="1228233" cy="4138331"/>
          </a:xfrm>
          <a:prstGeom prst="round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44" name="Rectangle à coins arrondis 43"/>
          <p:cNvSpPr/>
          <p:nvPr/>
        </p:nvSpPr>
        <p:spPr>
          <a:xfrm>
            <a:off x="191746" y="2441613"/>
            <a:ext cx="1103605" cy="661684"/>
          </a:xfrm>
          <a:prstGeom prst="roundRect">
            <a:avLst/>
          </a:prstGeom>
          <a:solidFill>
            <a:srgbClr val="A6A6A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Contabilità</a:t>
            </a:r>
          </a:p>
        </p:txBody>
      </p:sp>
      <p:sp>
        <p:nvSpPr>
          <p:cNvPr id="45" name="Rectangle à coins arrondis 44"/>
          <p:cNvSpPr/>
          <p:nvPr/>
        </p:nvSpPr>
        <p:spPr>
          <a:xfrm>
            <a:off x="191746" y="3295193"/>
            <a:ext cx="1103605" cy="733692"/>
          </a:xfrm>
          <a:prstGeom prst="roundRect">
            <a:avLst/>
          </a:prstGeom>
          <a:solidFill>
            <a:srgbClr val="A6A6A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Attuariato</a:t>
            </a:r>
            <a:endParaRPr lang="it-IT" sz="1200" b="1" dirty="0"/>
          </a:p>
        </p:txBody>
      </p:sp>
      <p:sp>
        <p:nvSpPr>
          <p:cNvPr id="46" name="Rectangle à coins arrondis 45"/>
          <p:cNvSpPr/>
          <p:nvPr/>
        </p:nvSpPr>
        <p:spPr>
          <a:xfrm>
            <a:off x="191746" y="4174125"/>
            <a:ext cx="1103605" cy="733692"/>
          </a:xfrm>
          <a:prstGeom prst="roundRect">
            <a:avLst/>
          </a:prstGeom>
          <a:solidFill>
            <a:srgbClr val="A6A6A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Finanza</a:t>
            </a:r>
            <a:endParaRPr lang="it-IT" sz="1200" b="1" dirty="0"/>
          </a:p>
        </p:txBody>
      </p:sp>
      <p:sp>
        <p:nvSpPr>
          <p:cNvPr id="47" name="Rectangle à coins arrondis 46"/>
          <p:cNvSpPr/>
          <p:nvPr/>
        </p:nvSpPr>
        <p:spPr>
          <a:xfrm>
            <a:off x="191746" y="5085290"/>
            <a:ext cx="1116790" cy="1113372"/>
          </a:xfrm>
          <a:prstGeom prst="roundRect">
            <a:avLst/>
          </a:prstGeom>
          <a:solidFill>
            <a:srgbClr val="A6A6A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/>
              <a:t>Altre fonti di </a:t>
            </a:r>
            <a:r>
              <a:rPr lang="it-IT" sz="1200" b="1" dirty="0" smtClean="0"/>
              <a:t>dati (immissione manuale)</a:t>
            </a:r>
            <a:endParaRPr lang="it-IT" sz="1200" b="1" dirty="0"/>
          </a:p>
        </p:txBody>
      </p:sp>
      <p:sp>
        <p:nvSpPr>
          <p:cNvPr id="48" name="ZoneTexte 47"/>
          <p:cNvSpPr txBox="1"/>
          <p:nvPr/>
        </p:nvSpPr>
        <p:spPr>
          <a:xfrm>
            <a:off x="209893" y="2152397"/>
            <a:ext cx="938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Fonti dati</a:t>
            </a:r>
            <a:endParaRPr lang="it-IT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49" name="Connecteur en angle 48"/>
          <p:cNvCxnSpPr>
            <a:stCxn id="44" idx="3"/>
          </p:cNvCxnSpPr>
          <p:nvPr/>
        </p:nvCxnSpPr>
        <p:spPr>
          <a:xfrm>
            <a:off x="1295351" y="2772455"/>
            <a:ext cx="448897" cy="1215264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en angle 49"/>
          <p:cNvCxnSpPr>
            <a:stCxn id="45" idx="3"/>
          </p:cNvCxnSpPr>
          <p:nvPr/>
        </p:nvCxnSpPr>
        <p:spPr>
          <a:xfrm>
            <a:off x="1295351" y="3662039"/>
            <a:ext cx="453167" cy="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en angle 50"/>
          <p:cNvCxnSpPr>
            <a:stCxn id="46" idx="3"/>
          </p:cNvCxnSpPr>
          <p:nvPr/>
        </p:nvCxnSpPr>
        <p:spPr>
          <a:xfrm flipV="1">
            <a:off x="1295351" y="3920031"/>
            <a:ext cx="448897" cy="620940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en angle 51"/>
          <p:cNvCxnSpPr/>
          <p:nvPr/>
        </p:nvCxnSpPr>
        <p:spPr>
          <a:xfrm flipV="1">
            <a:off x="1348204" y="4516280"/>
            <a:ext cx="396044" cy="1083954"/>
          </a:xfrm>
          <a:prstGeom prst="bentConnector2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rganigramme : Disque magnétique 52"/>
          <p:cNvSpPr/>
          <p:nvPr/>
        </p:nvSpPr>
        <p:spPr>
          <a:xfrm>
            <a:off x="3037446" y="2913109"/>
            <a:ext cx="1534554" cy="2220728"/>
          </a:xfrm>
          <a:prstGeom prst="flowChartMagneticDisk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5400000" scaled="1"/>
          </a:gradFill>
          <a:ln w="12700">
            <a:solidFill>
              <a:srgbClr val="E8E8E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it-IT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Database</a:t>
            </a:r>
            <a:r>
              <a:rPr lang="fr-FR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/>
            <a:r>
              <a:rPr lang="fr-FR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Pillar 3</a:t>
            </a:r>
            <a:endParaRPr lang="fr-FR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fr-F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5" name="Connecteur en angle 54"/>
          <p:cNvCxnSpPr/>
          <p:nvPr/>
        </p:nvCxnSpPr>
        <p:spPr>
          <a:xfrm rot="16200000" flipH="1">
            <a:off x="7271702" y="5913243"/>
            <a:ext cx="853045" cy="24235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prstDash val="dash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Image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6460945"/>
            <a:ext cx="575930" cy="2655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7" name="Image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90510" y="6388937"/>
            <a:ext cx="341730" cy="3417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9" name="Parallélogramme 58"/>
          <p:cNvSpPr/>
          <p:nvPr/>
        </p:nvSpPr>
        <p:spPr bwMode="auto">
          <a:xfrm>
            <a:off x="5428001" y="5041615"/>
            <a:ext cx="2391402" cy="550789"/>
          </a:xfrm>
          <a:prstGeom prst="parallelogram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1200" b="1" dirty="0" smtClean="0">
                <a:solidFill>
                  <a:schemeClr val="bg1"/>
                </a:solidFill>
              </a:rPr>
              <a:t>Solvency Reporting</a:t>
            </a:r>
          </a:p>
        </p:txBody>
      </p:sp>
      <p:cxnSp>
        <p:nvCxnSpPr>
          <p:cNvPr id="61" name="Connecteur en angle 60"/>
          <p:cNvCxnSpPr>
            <a:stCxn id="65" idx="2"/>
            <a:endCxn id="59" idx="0"/>
          </p:cNvCxnSpPr>
          <p:nvPr/>
        </p:nvCxnSpPr>
        <p:spPr>
          <a:xfrm rot="16200000" flipH="1">
            <a:off x="6374385" y="4792298"/>
            <a:ext cx="380870" cy="11776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/>
          <p:cNvSpPr txBox="1"/>
          <p:nvPr/>
        </p:nvSpPr>
        <p:spPr>
          <a:xfrm>
            <a:off x="2940729" y="1988840"/>
            <a:ext cx="2207335" cy="8617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Warehouse: </a:t>
            </a:r>
          </a:p>
          <a:p>
            <a:pPr marL="171450" indent="-17145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 2" pitchFamily="18" charset="2"/>
              <a:buChar char="®"/>
            </a:pPr>
            <a:r>
              <a:rPr lang="it-IT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Centralizzazione</a:t>
            </a:r>
          </a:p>
          <a:p>
            <a:pPr marL="171450" indent="-17145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 2" pitchFamily="18" charset="2"/>
              <a:buChar char="®"/>
            </a:pPr>
            <a:r>
              <a:rPr lang="it-IT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Sicurezza e sostenibilità</a:t>
            </a:r>
          </a:p>
          <a:p>
            <a:pPr marL="171450" indent="-171450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 2" pitchFamily="18" charset="2"/>
              <a:buChar char="®"/>
            </a:pPr>
            <a:r>
              <a:rPr lang="it-IT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Coordinamento</a:t>
            </a:r>
            <a:endParaRPr lang="it-IT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64" name="Connecteur en angle 98"/>
          <p:cNvCxnSpPr/>
          <p:nvPr/>
        </p:nvCxnSpPr>
        <p:spPr>
          <a:xfrm flipV="1">
            <a:off x="2389373" y="4120169"/>
            <a:ext cx="632645" cy="14"/>
          </a:xfrm>
          <a:prstGeom prst="straightConnector1">
            <a:avLst/>
          </a:prstGeom>
          <a:ln w="25400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 bwMode="auto">
          <a:xfrm>
            <a:off x="5072177" y="3267822"/>
            <a:ext cx="2867524" cy="1392923"/>
          </a:xfrm>
          <a:prstGeom prst="rect">
            <a:avLst/>
          </a:prstGeom>
          <a:solidFill>
            <a:srgbClr val="A20D49">
              <a:alpha val="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508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rgbClr val="E7E7E7"/>
                </a:solidFill>
                <a:effectLst/>
                <a:latin typeface="+mn-lt"/>
              </a:rPr>
              <a:t>Software per la gestione dei reporting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700" b="1" i="0" u="none" strike="noStrike" cap="none" normalizeH="0" baseline="0" dirty="0" smtClean="0">
              <a:ln>
                <a:noFill/>
              </a:ln>
              <a:solidFill>
                <a:srgbClr val="E7E7E7"/>
              </a:solidFill>
              <a:effectLst/>
              <a:latin typeface="+mn-lt"/>
            </a:endParaRPr>
          </a:p>
          <a:p>
            <a:pPr marL="228600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it-IT" sz="1200" b="1" dirty="0" smtClean="0">
                <a:solidFill>
                  <a:srgbClr val="E7E7E7"/>
                </a:solidFill>
              </a:rPr>
              <a:t>Caricamento e modifica dei dati</a:t>
            </a:r>
          </a:p>
          <a:p>
            <a:pPr marL="228600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it-IT" sz="1200" b="1" dirty="0" smtClean="0">
                <a:solidFill>
                  <a:srgbClr val="E7E7E7"/>
                </a:solidFill>
              </a:rPr>
              <a:t>Generazione dei moduli Solvency </a:t>
            </a:r>
          </a:p>
          <a:p>
            <a:pPr marL="228600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it-IT" sz="1200" b="1" dirty="0" smtClean="0">
                <a:solidFill>
                  <a:srgbClr val="E7E7E7"/>
                </a:solidFill>
              </a:rPr>
              <a:t>Validazione e firma dei moduli Solvency</a:t>
            </a:r>
            <a:endParaRPr kumimoji="0" lang="it-IT" sz="1200" b="1" i="0" u="none" strike="noStrike" cap="none" normalizeH="0" baseline="0" dirty="0" smtClean="0">
              <a:ln>
                <a:noFill/>
              </a:ln>
              <a:solidFill>
                <a:srgbClr val="E7E7E7"/>
              </a:solidFill>
              <a:effectLst/>
              <a:latin typeface="+mn-lt"/>
            </a:endParaRPr>
          </a:p>
          <a:p>
            <a:pPr marL="228600" indent="-2286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kumimoji="0" lang="fr-FR" sz="1000" i="0" u="none" strike="noStrike" cap="none" normalizeH="0" baseline="0" dirty="0" smtClean="0">
              <a:ln>
                <a:noFill/>
              </a:ln>
              <a:solidFill>
                <a:srgbClr val="E7E7E7"/>
              </a:solidFill>
              <a:effectLst/>
              <a:latin typeface="+mn-lt"/>
            </a:endParaRPr>
          </a:p>
        </p:txBody>
      </p:sp>
      <p:cxnSp>
        <p:nvCxnSpPr>
          <p:cNvPr id="70" name="Connecteur droit 69"/>
          <p:cNvCxnSpPr/>
          <p:nvPr/>
        </p:nvCxnSpPr>
        <p:spPr>
          <a:xfrm>
            <a:off x="1789972" y="4110876"/>
            <a:ext cx="50957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Image 7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68344" y="6460945"/>
            <a:ext cx="352431" cy="35243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3" name="Rectangle 72"/>
          <p:cNvSpPr/>
          <p:nvPr/>
        </p:nvSpPr>
        <p:spPr>
          <a:xfrm>
            <a:off x="2044757" y="3910842"/>
            <a:ext cx="660938" cy="392114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ETL</a:t>
            </a:r>
            <a:endParaRPr lang="it-IT" dirty="0"/>
          </a:p>
        </p:txBody>
      </p:sp>
      <p:cxnSp>
        <p:nvCxnSpPr>
          <p:cNvPr id="92" name="Connecteur en angle 91"/>
          <p:cNvCxnSpPr/>
          <p:nvPr/>
        </p:nvCxnSpPr>
        <p:spPr>
          <a:xfrm rot="5400000">
            <a:off x="4986737" y="5902193"/>
            <a:ext cx="853045" cy="24235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prstDash val="dash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en angle 92"/>
          <p:cNvCxnSpPr/>
          <p:nvPr/>
        </p:nvCxnSpPr>
        <p:spPr>
          <a:xfrm rot="5400000">
            <a:off x="6144522" y="5987368"/>
            <a:ext cx="781038" cy="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prstDash val="dash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 descr="C:\Users\becquet\Pictures\72dpi_RV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8917" y="5189938"/>
            <a:ext cx="1395421" cy="96431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61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/>
          <p:cNvSpPr txBox="1"/>
          <p:nvPr/>
        </p:nvSpPr>
        <p:spPr>
          <a:xfrm rot="5400000">
            <a:off x="7632172" y="2807808"/>
            <a:ext cx="855139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accent3"/>
                </a:solidFill>
              </a:rPr>
              <a:t>Unico</a:t>
            </a:r>
            <a:endParaRPr lang="it-IT" dirty="0">
              <a:solidFill>
                <a:schemeClr val="accent3"/>
              </a:solidFill>
            </a:endParaRPr>
          </a:p>
        </p:txBody>
      </p:sp>
      <p:sp>
        <p:nvSpPr>
          <p:cNvPr id="46" name="ZoneTexte 45"/>
          <p:cNvSpPr txBox="1"/>
          <p:nvPr/>
        </p:nvSpPr>
        <p:spPr>
          <a:xfrm rot="5400000">
            <a:off x="7420962" y="5116542"/>
            <a:ext cx="1296144" cy="36933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accent3"/>
                </a:solidFill>
              </a:rPr>
              <a:t>Periodico</a:t>
            </a:r>
            <a:endParaRPr lang="it-IT" dirty="0">
              <a:solidFill>
                <a:schemeClr val="accent3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4032066" y="3384740"/>
            <a:ext cx="755687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Solo </a:t>
            </a:r>
          </a:p>
          <a:p>
            <a:r>
              <a:rPr lang="it-IT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Gruppo</a:t>
            </a:r>
            <a:endParaRPr lang="it-IT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4031430" y="5105802"/>
            <a:ext cx="972348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Automatico</a:t>
            </a:r>
          </a:p>
          <a:p>
            <a:r>
              <a:rPr lang="it-IT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Manuale</a:t>
            </a:r>
            <a:endParaRPr lang="it-IT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934322" y="5042707"/>
            <a:ext cx="1060461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Annuale</a:t>
            </a:r>
          </a:p>
          <a:p>
            <a:r>
              <a:rPr lang="it-IT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Trimestrale</a:t>
            </a:r>
            <a:endParaRPr lang="it-IT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612032" y="5022672"/>
            <a:ext cx="1840288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Diretto</a:t>
            </a:r>
          </a:p>
          <a:p>
            <a:r>
              <a:rPr lang="it-IT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Esportazione Excel</a:t>
            </a:r>
            <a:r>
              <a:rPr lang="it-IT" sz="105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®</a:t>
            </a:r>
            <a:r>
              <a:rPr lang="it-IT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 pdf</a:t>
            </a:r>
            <a:endParaRPr lang="it-IT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Impostazione di </a:t>
            </a:r>
            <a:br>
              <a:rPr lang="it-IT" dirty="0" smtClean="0"/>
            </a:br>
            <a:r>
              <a:rPr lang="it-IT" dirty="0" err="1" smtClean="0"/>
              <a:t>Actu</a:t>
            </a:r>
            <a:r>
              <a:rPr lang="it-IT" dirty="0" smtClean="0"/>
              <a:t>-Pillar 3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9" name="Organigramme : Processus 8"/>
          <p:cNvSpPr/>
          <p:nvPr/>
        </p:nvSpPr>
        <p:spPr>
          <a:xfrm>
            <a:off x="815552" y="2598574"/>
            <a:ext cx="1914412" cy="720080"/>
          </a:xfrm>
          <a:prstGeom prst="flowChartProcess">
            <a:avLst/>
          </a:prstGeom>
          <a:noFill/>
          <a:ln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Impostazione dei diritti dei utenti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rganigramme : Décision 9"/>
          <p:cNvSpPr/>
          <p:nvPr/>
        </p:nvSpPr>
        <p:spPr>
          <a:xfrm>
            <a:off x="2980148" y="2495705"/>
            <a:ext cx="2153714" cy="925817"/>
          </a:xfrm>
          <a:prstGeom prst="flowChartDecision">
            <a:avLst/>
          </a:prstGeom>
          <a:noFill/>
          <a:ln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Creazione delle entità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rganigramme : Processus 10"/>
          <p:cNvSpPr/>
          <p:nvPr/>
        </p:nvSpPr>
        <p:spPr>
          <a:xfrm>
            <a:off x="5424064" y="2598574"/>
            <a:ext cx="1914412" cy="720080"/>
          </a:xfrm>
          <a:prstGeom prst="flowChartProcess">
            <a:avLst/>
          </a:prstGeom>
          <a:noFill/>
          <a:ln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Impostazione dei moduli da consegnare per ogni entità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rganigramme : Processus 11"/>
          <p:cNvSpPr/>
          <p:nvPr/>
        </p:nvSpPr>
        <p:spPr>
          <a:xfrm>
            <a:off x="787919" y="4336261"/>
            <a:ext cx="1914412" cy="720080"/>
          </a:xfrm>
          <a:prstGeom prst="flowChartProcess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Creazione del reporting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Organigramme : Décision 12"/>
          <p:cNvSpPr/>
          <p:nvPr/>
        </p:nvSpPr>
        <p:spPr>
          <a:xfrm>
            <a:off x="2980148" y="4233393"/>
            <a:ext cx="2153714" cy="925817"/>
          </a:xfrm>
          <a:prstGeom prst="flowChartDecision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Alimentazione del reporting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Organigramme : Processus 13"/>
          <p:cNvSpPr/>
          <p:nvPr/>
        </p:nvSpPr>
        <p:spPr>
          <a:xfrm>
            <a:off x="5424064" y="4336261"/>
            <a:ext cx="1914412" cy="720080"/>
          </a:xfrm>
          <a:prstGeom prst="flowChartProcess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Visualizzazione del reporting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Organigramme : Processus 14"/>
          <p:cNvSpPr/>
          <p:nvPr/>
        </p:nvSpPr>
        <p:spPr>
          <a:xfrm>
            <a:off x="787919" y="5846411"/>
            <a:ext cx="1914412" cy="720080"/>
          </a:xfrm>
          <a:prstGeom prst="flowChartProcess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Validazione del reporting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Organigramme : Décision 15"/>
          <p:cNvSpPr/>
          <p:nvPr/>
        </p:nvSpPr>
        <p:spPr>
          <a:xfrm>
            <a:off x="2980148" y="5743543"/>
            <a:ext cx="2153714" cy="925817"/>
          </a:xfrm>
          <a:prstGeom prst="flowChartDecision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Firma del reporting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Organigramme : Processus 16"/>
          <p:cNvSpPr/>
          <p:nvPr/>
        </p:nvSpPr>
        <p:spPr>
          <a:xfrm>
            <a:off x="5424064" y="5846411"/>
            <a:ext cx="1914412" cy="720080"/>
          </a:xfrm>
          <a:prstGeom prst="flowChartProcess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Invio del reporting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7512" y="6403750"/>
            <a:ext cx="576064" cy="2656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9" name="Connecteur droit 18"/>
          <p:cNvCxnSpPr>
            <a:stCxn id="9" idx="3"/>
            <a:endCxn id="10" idx="1"/>
          </p:cNvCxnSpPr>
          <p:nvPr/>
        </p:nvCxnSpPr>
        <p:spPr>
          <a:xfrm>
            <a:off x="2729964" y="2958614"/>
            <a:ext cx="250184" cy="0"/>
          </a:xfrm>
          <a:prstGeom prst="line">
            <a:avLst/>
          </a:prstGeom>
          <a:ln w="25400">
            <a:solidFill>
              <a:schemeClr val="accent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10" idx="3"/>
            <a:endCxn id="11" idx="1"/>
          </p:cNvCxnSpPr>
          <p:nvPr/>
        </p:nvCxnSpPr>
        <p:spPr>
          <a:xfrm>
            <a:off x="5133862" y="2958614"/>
            <a:ext cx="290202" cy="0"/>
          </a:xfrm>
          <a:prstGeom prst="line">
            <a:avLst/>
          </a:prstGeom>
          <a:ln w="25400">
            <a:solidFill>
              <a:schemeClr val="accent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13" idx="3"/>
            <a:endCxn id="14" idx="1"/>
          </p:cNvCxnSpPr>
          <p:nvPr/>
        </p:nvCxnSpPr>
        <p:spPr>
          <a:xfrm flipV="1">
            <a:off x="5133862" y="4696301"/>
            <a:ext cx="290202" cy="1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>
            <a:stCxn id="13" idx="1"/>
            <a:endCxn id="12" idx="3"/>
          </p:cNvCxnSpPr>
          <p:nvPr/>
        </p:nvCxnSpPr>
        <p:spPr>
          <a:xfrm flipH="1" flipV="1">
            <a:off x="2702331" y="4696301"/>
            <a:ext cx="277817" cy="1"/>
          </a:xfrm>
          <a:prstGeom prst="line">
            <a:avLst/>
          </a:prstGeom>
          <a:ln w="254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7" idx="1"/>
            <a:endCxn id="16" idx="3"/>
          </p:cNvCxnSpPr>
          <p:nvPr/>
        </p:nvCxnSpPr>
        <p:spPr>
          <a:xfrm flipH="1">
            <a:off x="5133862" y="6206451"/>
            <a:ext cx="290202" cy="1"/>
          </a:xfrm>
          <a:prstGeom prst="line">
            <a:avLst/>
          </a:prstGeom>
          <a:ln w="254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16" idx="1"/>
            <a:endCxn id="15" idx="3"/>
          </p:cNvCxnSpPr>
          <p:nvPr/>
        </p:nvCxnSpPr>
        <p:spPr>
          <a:xfrm flipH="1" flipV="1">
            <a:off x="2702331" y="6206451"/>
            <a:ext cx="277817" cy="1"/>
          </a:xfrm>
          <a:prstGeom prst="line">
            <a:avLst/>
          </a:prstGeom>
          <a:ln w="254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-19241" y="3933056"/>
            <a:ext cx="7575940" cy="0"/>
          </a:xfrm>
          <a:prstGeom prst="line">
            <a:avLst/>
          </a:prstGeom>
          <a:ln w="25400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 rot="16200000">
            <a:off x="-434292" y="2764673"/>
            <a:ext cx="1710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chemeClr val="accent3"/>
                </a:solidFill>
              </a:rPr>
              <a:t>Inizializzazione</a:t>
            </a:r>
            <a:endParaRPr lang="it-IT" sz="1600" dirty="0">
              <a:solidFill>
                <a:schemeClr val="accent3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 rot="16200000">
            <a:off x="-212809" y="4498324"/>
            <a:ext cx="1267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chemeClr val="accent3"/>
                </a:solidFill>
              </a:rPr>
              <a:t>Produzione</a:t>
            </a:r>
            <a:endParaRPr lang="it-IT" sz="1600" dirty="0">
              <a:solidFill>
                <a:schemeClr val="accent3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 rot="16200000">
            <a:off x="47211" y="5953503"/>
            <a:ext cx="747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chemeClr val="accent3"/>
                </a:solidFill>
              </a:rPr>
              <a:t>Invio</a:t>
            </a:r>
            <a:endParaRPr lang="it-IT" sz="1600" dirty="0">
              <a:solidFill>
                <a:schemeClr val="accent3"/>
              </a:solidFill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986672" y="5056341"/>
            <a:ext cx="0" cy="31324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4084416" y="3424333"/>
            <a:ext cx="0" cy="313243"/>
          </a:xfrm>
          <a:prstGeom prst="line">
            <a:avLst/>
          </a:prstGeom>
          <a:ln w="254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5656714" y="5070381"/>
            <a:ext cx="0" cy="31324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4067153" y="5146728"/>
            <a:ext cx="0" cy="31324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llipse 36"/>
          <p:cNvSpPr/>
          <p:nvPr/>
        </p:nvSpPr>
        <p:spPr>
          <a:xfrm>
            <a:off x="2481199" y="4237517"/>
            <a:ext cx="360040" cy="32871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38" name="Ellipse 37"/>
          <p:cNvSpPr/>
          <p:nvPr/>
        </p:nvSpPr>
        <p:spPr>
          <a:xfrm>
            <a:off x="4534501" y="4293739"/>
            <a:ext cx="360040" cy="32871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39" name="Ellipse 38"/>
          <p:cNvSpPr/>
          <p:nvPr/>
        </p:nvSpPr>
        <p:spPr>
          <a:xfrm>
            <a:off x="7092280" y="4189410"/>
            <a:ext cx="360040" cy="32871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fr-FR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2522311" y="5682052"/>
            <a:ext cx="360040" cy="32871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fr-FR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4451745" y="5749194"/>
            <a:ext cx="360040" cy="32871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</a:p>
        </p:txBody>
      </p:sp>
      <p:sp>
        <p:nvSpPr>
          <p:cNvPr id="42" name="Ellipse 41"/>
          <p:cNvSpPr/>
          <p:nvPr/>
        </p:nvSpPr>
        <p:spPr>
          <a:xfrm>
            <a:off x="7092280" y="5682052"/>
            <a:ext cx="360040" cy="328718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endParaRPr lang="fr-FR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Accolade fermante 46"/>
          <p:cNvSpPr/>
          <p:nvPr/>
        </p:nvSpPr>
        <p:spPr>
          <a:xfrm>
            <a:off x="7556699" y="2132857"/>
            <a:ext cx="327669" cy="1800200"/>
          </a:xfrm>
          <a:prstGeom prst="rightBrac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Accolade fermante 47"/>
          <p:cNvSpPr/>
          <p:nvPr/>
        </p:nvSpPr>
        <p:spPr>
          <a:xfrm>
            <a:off x="7556699" y="3933057"/>
            <a:ext cx="327669" cy="2736304"/>
          </a:xfrm>
          <a:prstGeom prst="rightBrac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32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8475" y="484094"/>
            <a:ext cx="5873726" cy="856674"/>
          </a:xfrm>
        </p:spPr>
        <p:txBody>
          <a:bodyPr/>
          <a:lstStyle/>
          <a:p>
            <a:r>
              <a:rPr lang="it-IT" dirty="0" smtClean="0"/>
              <a:t>Test e controlli </a:t>
            </a:r>
            <a:br>
              <a:rPr lang="it-IT" dirty="0" smtClean="0"/>
            </a:br>
            <a:r>
              <a:rPr lang="it-IT" dirty="0" smtClean="0"/>
              <a:t>eseguibili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36948"/>
            <a:ext cx="6480000" cy="2888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933056"/>
            <a:ext cx="6480000" cy="2850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3029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Scadenze </a:t>
            </a:r>
            <a:r>
              <a:rPr lang="it-IT" dirty="0" smtClean="0"/>
              <a:t>ravvicinate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3" name="Flèche droite à entaille 2"/>
          <p:cNvSpPr/>
          <p:nvPr/>
        </p:nvSpPr>
        <p:spPr>
          <a:xfrm>
            <a:off x="1331640" y="3081154"/>
            <a:ext cx="6696744" cy="64807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Espace réservé du contenu 6"/>
          <p:cNvSpPr>
            <a:spLocks noGrp="1"/>
          </p:cNvSpPr>
          <p:nvPr>
            <p:ph sz="half" idx="2"/>
          </p:nvPr>
        </p:nvSpPr>
        <p:spPr>
          <a:xfrm>
            <a:off x="497541" y="1812367"/>
            <a:ext cx="7557246" cy="6085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 smtClean="0"/>
              <a:t>Quando </a:t>
            </a:r>
            <a:r>
              <a:rPr lang="it-IT" dirty="0" err="1" smtClean="0"/>
              <a:t>Solvency</a:t>
            </a:r>
            <a:r>
              <a:rPr lang="it-IT" dirty="0" smtClean="0"/>
              <a:t> 2 entrerà </a:t>
            </a:r>
            <a:r>
              <a:rPr lang="it-IT" dirty="0"/>
              <a:t>in </a:t>
            </a:r>
            <a:r>
              <a:rPr lang="it-IT" dirty="0" smtClean="0"/>
              <a:t>vigore, le compagnie dovranno essere pronte…</a:t>
            </a:r>
            <a:endParaRPr lang="it-IT" dirty="0"/>
          </a:p>
        </p:txBody>
      </p:sp>
      <p:sp>
        <p:nvSpPr>
          <p:cNvPr id="4" name="ZoneTexte 3"/>
          <p:cNvSpPr txBox="1"/>
          <p:nvPr/>
        </p:nvSpPr>
        <p:spPr>
          <a:xfrm>
            <a:off x="-36512" y="3081154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accent2"/>
                </a:solidFill>
              </a:rPr>
              <a:t>Scadenze del 1° anno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691680" y="3297202"/>
            <a:ext cx="216000" cy="2160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</a:t>
            </a:r>
            <a:endParaRPr lang="it-IT" dirty="0"/>
          </a:p>
        </p:txBody>
      </p:sp>
      <p:sp>
        <p:nvSpPr>
          <p:cNvPr id="9" name="ZoneTexte 8"/>
          <p:cNvSpPr txBox="1"/>
          <p:nvPr/>
        </p:nvSpPr>
        <p:spPr>
          <a:xfrm>
            <a:off x="1295624" y="278904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Fine  esercizio </a:t>
            </a:r>
            <a:r>
              <a:rPr lang="it-IT" sz="1000" b="1" dirty="0" smtClean="0"/>
              <a:t>[T]</a:t>
            </a:r>
            <a:endParaRPr lang="it-IT" sz="1000" b="1" dirty="0"/>
          </a:p>
        </p:txBody>
      </p:sp>
      <p:sp>
        <p:nvSpPr>
          <p:cNvPr id="10" name="Ellipse 9"/>
          <p:cNvSpPr/>
          <p:nvPr/>
        </p:nvSpPr>
        <p:spPr>
          <a:xfrm>
            <a:off x="3023828" y="3297202"/>
            <a:ext cx="216000" cy="2160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ZoneTexte 10"/>
          <p:cNvSpPr txBox="1"/>
          <p:nvPr/>
        </p:nvSpPr>
        <p:spPr>
          <a:xfrm>
            <a:off x="2591756" y="3657218"/>
            <a:ext cx="1296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Bilancio e SCR d’apertura solo</a:t>
            </a:r>
          </a:p>
          <a:p>
            <a:r>
              <a:rPr lang="it-IT" sz="1000" b="1" dirty="0" smtClean="0"/>
              <a:t>T+14 settimane</a:t>
            </a:r>
            <a:endParaRPr lang="it-IT" sz="1000" b="1" dirty="0"/>
          </a:p>
        </p:txBody>
      </p:sp>
      <p:sp>
        <p:nvSpPr>
          <p:cNvPr id="12" name="Ellipse 11"/>
          <p:cNvSpPr/>
          <p:nvPr/>
        </p:nvSpPr>
        <p:spPr>
          <a:xfrm>
            <a:off x="4355976" y="3297202"/>
            <a:ext cx="216000" cy="216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ZoneTexte 12"/>
          <p:cNvSpPr txBox="1"/>
          <p:nvPr/>
        </p:nvSpPr>
        <p:spPr>
          <a:xfrm>
            <a:off x="3671888" y="2635156"/>
            <a:ext cx="15841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Bilancio e SCR d’apertura del gruppo</a:t>
            </a:r>
          </a:p>
          <a:p>
            <a:r>
              <a:rPr lang="it-IT" sz="1000" b="1" dirty="0" smtClean="0"/>
              <a:t>T+18 settimane</a:t>
            </a:r>
            <a:endParaRPr lang="it-IT" sz="1000" b="1" dirty="0"/>
          </a:p>
        </p:txBody>
      </p:sp>
      <p:sp>
        <p:nvSpPr>
          <p:cNvPr id="14" name="Ellipse 13"/>
          <p:cNvSpPr/>
          <p:nvPr/>
        </p:nvSpPr>
        <p:spPr>
          <a:xfrm>
            <a:off x="5688124" y="3296331"/>
            <a:ext cx="216000" cy="2160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" name="ZoneTexte 14"/>
          <p:cNvSpPr txBox="1"/>
          <p:nvPr/>
        </p:nvSpPr>
        <p:spPr>
          <a:xfrm>
            <a:off x="5119586" y="3657218"/>
            <a:ext cx="1353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Moduli trimestrali solo</a:t>
            </a:r>
          </a:p>
          <a:p>
            <a:r>
              <a:rPr lang="it-IT" sz="1000" b="1" dirty="0" smtClean="0"/>
              <a:t>8 settimane dopo il 1° trimestre</a:t>
            </a:r>
            <a:endParaRPr lang="it-IT" sz="1000" b="1" dirty="0"/>
          </a:p>
        </p:txBody>
      </p:sp>
      <p:sp>
        <p:nvSpPr>
          <p:cNvPr id="16" name="Ellipse 15"/>
          <p:cNvSpPr/>
          <p:nvPr/>
        </p:nvSpPr>
        <p:spPr>
          <a:xfrm>
            <a:off x="7020272" y="3297202"/>
            <a:ext cx="216000" cy="216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7" name="ZoneTexte 16"/>
          <p:cNvSpPr txBox="1"/>
          <p:nvPr/>
        </p:nvSpPr>
        <p:spPr>
          <a:xfrm>
            <a:off x="6451734" y="2481268"/>
            <a:ext cx="1353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Moduli trimestrali del gruppo</a:t>
            </a:r>
          </a:p>
          <a:p>
            <a:r>
              <a:rPr lang="it-IT" sz="1000" b="1" dirty="0" smtClean="0"/>
              <a:t>14 settimane dopo il 1° trimestre</a:t>
            </a:r>
            <a:endParaRPr lang="it-IT" sz="1000" b="1" dirty="0"/>
          </a:p>
        </p:txBody>
      </p:sp>
      <p:sp>
        <p:nvSpPr>
          <p:cNvPr id="18" name="Ellipse 17"/>
          <p:cNvSpPr/>
          <p:nvPr/>
        </p:nvSpPr>
        <p:spPr>
          <a:xfrm>
            <a:off x="8197800" y="2037050"/>
            <a:ext cx="216000" cy="216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9" name="Ellipse 18"/>
          <p:cNvSpPr/>
          <p:nvPr/>
        </p:nvSpPr>
        <p:spPr>
          <a:xfrm>
            <a:off x="8197800" y="2420889"/>
            <a:ext cx="216000" cy="2160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0" name="ZoneTexte 19"/>
          <p:cNvSpPr txBox="1"/>
          <p:nvPr/>
        </p:nvSpPr>
        <p:spPr>
          <a:xfrm>
            <a:off x="8413800" y="2409855"/>
            <a:ext cx="4605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Solo</a:t>
            </a:r>
            <a:endParaRPr lang="it-IT" sz="1000" dirty="0"/>
          </a:p>
        </p:txBody>
      </p:sp>
      <p:sp>
        <p:nvSpPr>
          <p:cNvPr id="21" name="ZoneTexte 20"/>
          <p:cNvSpPr txBox="1"/>
          <p:nvPr/>
        </p:nvSpPr>
        <p:spPr>
          <a:xfrm>
            <a:off x="8413800" y="2033526"/>
            <a:ext cx="73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Gruppo</a:t>
            </a:r>
            <a:endParaRPr lang="it-IT" sz="1000" dirty="0"/>
          </a:p>
        </p:txBody>
      </p:sp>
      <p:sp>
        <p:nvSpPr>
          <p:cNvPr id="22" name="Flèche droite à entaille 21"/>
          <p:cNvSpPr/>
          <p:nvPr/>
        </p:nvSpPr>
        <p:spPr>
          <a:xfrm>
            <a:off x="1331640" y="5397038"/>
            <a:ext cx="6696744" cy="64807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ZoneTexte 22"/>
          <p:cNvSpPr txBox="1"/>
          <p:nvPr/>
        </p:nvSpPr>
        <p:spPr>
          <a:xfrm>
            <a:off x="-36512" y="539703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accent2"/>
                </a:solidFill>
              </a:rPr>
              <a:t>Scadenze finale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1691680" y="5613086"/>
            <a:ext cx="216000" cy="2160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</a:t>
            </a:r>
            <a:endParaRPr lang="it-IT" dirty="0"/>
          </a:p>
        </p:txBody>
      </p:sp>
      <p:sp>
        <p:nvSpPr>
          <p:cNvPr id="25" name="ZoneTexte 24"/>
          <p:cNvSpPr txBox="1"/>
          <p:nvPr/>
        </p:nvSpPr>
        <p:spPr>
          <a:xfrm>
            <a:off x="1295624" y="5104928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Fine  esercizio </a:t>
            </a:r>
            <a:r>
              <a:rPr lang="it-IT" sz="1000" b="1" dirty="0" smtClean="0"/>
              <a:t>[T]</a:t>
            </a:r>
            <a:endParaRPr lang="it-IT" sz="1000" b="1" dirty="0"/>
          </a:p>
        </p:txBody>
      </p:sp>
      <p:sp>
        <p:nvSpPr>
          <p:cNvPr id="26" name="Ellipse 25"/>
          <p:cNvSpPr/>
          <p:nvPr/>
        </p:nvSpPr>
        <p:spPr>
          <a:xfrm>
            <a:off x="3023828" y="5613086"/>
            <a:ext cx="216000" cy="2160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7" name="ZoneTexte 26"/>
          <p:cNvSpPr txBox="1"/>
          <p:nvPr/>
        </p:nvSpPr>
        <p:spPr>
          <a:xfrm>
            <a:off x="2591756" y="5973102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Reporting annuale solo (e SFCR unico per il gruppo)</a:t>
            </a:r>
          </a:p>
          <a:p>
            <a:r>
              <a:rPr lang="it-IT" sz="1000" b="1" dirty="0" smtClean="0"/>
              <a:t>T+14 settimane</a:t>
            </a:r>
            <a:endParaRPr lang="it-IT" sz="1000" b="1" dirty="0"/>
          </a:p>
        </p:txBody>
      </p:sp>
      <p:sp>
        <p:nvSpPr>
          <p:cNvPr id="28" name="Ellipse 27"/>
          <p:cNvSpPr/>
          <p:nvPr/>
        </p:nvSpPr>
        <p:spPr>
          <a:xfrm>
            <a:off x="4355976" y="5613086"/>
            <a:ext cx="216000" cy="21600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9" name="ZoneTexte 28"/>
          <p:cNvSpPr txBox="1"/>
          <p:nvPr/>
        </p:nvSpPr>
        <p:spPr>
          <a:xfrm>
            <a:off x="5204995" y="4951040"/>
            <a:ext cx="14552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Reporting annuale del gruppo</a:t>
            </a:r>
          </a:p>
          <a:p>
            <a:r>
              <a:rPr lang="it-IT" sz="1000" b="1" dirty="0" smtClean="0"/>
              <a:t>T+20 settimane</a:t>
            </a:r>
            <a:endParaRPr lang="it-IT" sz="1000" b="1" dirty="0"/>
          </a:p>
        </p:txBody>
      </p:sp>
      <p:sp>
        <p:nvSpPr>
          <p:cNvPr id="30" name="Ellipse 29"/>
          <p:cNvSpPr/>
          <p:nvPr/>
        </p:nvSpPr>
        <p:spPr>
          <a:xfrm>
            <a:off x="5688124" y="5612215"/>
            <a:ext cx="216000" cy="216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1" name="ZoneTexte 30"/>
          <p:cNvSpPr txBox="1"/>
          <p:nvPr/>
        </p:nvSpPr>
        <p:spPr>
          <a:xfrm>
            <a:off x="3847992" y="5973102"/>
            <a:ext cx="1353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Moduli trimestrali solo</a:t>
            </a:r>
          </a:p>
          <a:p>
            <a:r>
              <a:rPr lang="it-IT" sz="1000" b="1" dirty="0" smtClean="0"/>
              <a:t>5 settimane dopo il 1° trimestre</a:t>
            </a:r>
            <a:endParaRPr lang="it-IT" sz="1000" b="1" dirty="0"/>
          </a:p>
        </p:txBody>
      </p:sp>
      <p:sp>
        <p:nvSpPr>
          <p:cNvPr id="32" name="Ellipse 31"/>
          <p:cNvSpPr/>
          <p:nvPr/>
        </p:nvSpPr>
        <p:spPr>
          <a:xfrm>
            <a:off x="7020272" y="5613086"/>
            <a:ext cx="216000" cy="216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3" name="ZoneTexte 32"/>
          <p:cNvSpPr txBox="1"/>
          <p:nvPr/>
        </p:nvSpPr>
        <p:spPr>
          <a:xfrm>
            <a:off x="6531293" y="4797152"/>
            <a:ext cx="1353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Moduli trimestrali del gruppo</a:t>
            </a:r>
          </a:p>
          <a:p>
            <a:r>
              <a:rPr lang="it-IT" sz="1000" b="1" dirty="0" smtClean="0"/>
              <a:t>11 settimane dopo il 1° trimestre</a:t>
            </a:r>
            <a:endParaRPr lang="it-IT" sz="1000" b="1" dirty="0"/>
          </a:p>
        </p:txBody>
      </p:sp>
      <p:cxnSp>
        <p:nvCxnSpPr>
          <p:cNvPr id="38" name="Connecteur droit avec flèche 37"/>
          <p:cNvCxnSpPr/>
          <p:nvPr/>
        </p:nvCxnSpPr>
        <p:spPr>
          <a:xfrm>
            <a:off x="611560" y="3861208"/>
            <a:ext cx="0" cy="1440000"/>
          </a:xfrm>
          <a:prstGeom prst="straightConnector1">
            <a:avLst/>
          </a:prstGeom>
          <a:ln w="50800">
            <a:solidFill>
              <a:schemeClr val="accent3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8126795" y="1936879"/>
            <a:ext cx="981709" cy="84404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8742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1522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vertical 8"/>
          <p:cNvSpPr>
            <a:spLocks noGrp="1"/>
          </p:cNvSpPr>
          <p:nvPr>
            <p:ph type="title" orient="vert"/>
          </p:nvPr>
        </p:nvSpPr>
        <p:spPr/>
        <p:txBody>
          <a:bodyPr anchor="ctr"/>
          <a:lstStyle/>
          <a:p>
            <a:r>
              <a:rPr lang="it-IT" sz="6600" dirty="0" smtClean="0"/>
              <a:t>Contenuti</a:t>
            </a:r>
            <a:endParaRPr lang="it-IT" dirty="0"/>
          </a:p>
        </p:txBody>
      </p:sp>
      <p:sp>
        <p:nvSpPr>
          <p:cNvPr id="10" name="Espace réservé du texte vertical 9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858000" cy="5184869"/>
          </a:xfrm>
          <a:effectLst>
            <a:glow>
              <a:schemeClr val="accent1"/>
            </a:glow>
            <a:reflection endPos="0" dist="50800" dir="5400000" sy="-100000" algn="bl" rotWithShape="0"/>
          </a:effectLst>
        </p:spPr>
        <p:txBody>
          <a:bodyPr vert="horz">
            <a:normAutofit/>
          </a:bodyPr>
          <a:lstStyle/>
          <a:p>
            <a:endParaRPr lang="it-IT" sz="2800" dirty="0" smtClean="0"/>
          </a:p>
          <a:p>
            <a:r>
              <a:rPr lang="it-IT" sz="2800" dirty="0" smtClean="0"/>
              <a:t>Pillar 3 in </a:t>
            </a:r>
            <a:r>
              <a:rPr lang="it-IT" sz="2800" dirty="0" err="1" smtClean="0"/>
              <a:t>Solvency</a:t>
            </a:r>
            <a:r>
              <a:rPr lang="it-IT" sz="2800" dirty="0" smtClean="0"/>
              <a:t> 2</a:t>
            </a:r>
          </a:p>
          <a:p>
            <a:endParaRPr lang="it-IT" sz="2800" dirty="0" smtClean="0"/>
          </a:p>
          <a:p>
            <a:r>
              <a:rPr lang="it-IT" sz="2800" dirty="0" smtClean="0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</a:rPr>
              <a:t>Ambito giuridico del Pillar 3</a:t>
            </a:r>
          </a:p>
          <a:p>
            <a:endParaRPr lang="it-IT" sz="2800" dirty="0" smtClean="0">
              <a:solidFill>
                <a:schemeClr val="tx1">
                  <a:lumMod val="65000"/>
                  <a:lumOff val="35000"/>
                  <a:alpha val="20000"/>
                </a:schemeClr>
              </a:solidFill>
            </a:endParaRPr>
          </a:p>
          <a:p>
            <a:r>
              <a:rPr lang="it-IT" sz="2800" dirty="0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</a:rPr>
              <a:t>Come </a:t>
            </a:r>
            <a:r>
              <a:rPr lang="it-IT" sz="2800" dirty="0" smtClean="0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</a:rPr>
              <a:t>impostare Pillar 3? </a:t>
            </a:r>
            <a:endParaRPr lang="it-IT" sz="2800" dirty="0">
              <a:solidFill>
                <a:schemeClr val="tx1">
                  <a:lumMod val="65000"/>
                  <a:lumOff val="35000"/>
                  <a:alpha val="20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2513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98475" y="484094"/>
            <a:ext cx="4649589" cy="1360730"/>
          </a:xfrm>
        </p:spPr>
        <p:txBody>
          <a:bodyPr/>
          <a:lstStyle/>
          <a:p>
            <a:r>
              <a:rPr lang="it-IT" dirty="0" smtClean="0"/>
              <a:t>Interconnessione tra i 3 Pillar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4</a:t>
            </a:fld>
            <a:endParaRPr lang="fr-FR" dirty="0"/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xmlns="" val="1572102288"/>
              </p:ext>
            </p:extLst>
          </p:nvPr>
        </p:nvGraphicFramePr>
        <p:xfrm>
          <a:off x="498474" y="980728"/>
          <a:ext cx="7601917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5245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Ritardo sul Pillar 1</a:t>
            </a:r>
            <a:endParaRPr lang="it-IT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4"/>
          </p:nvPr>
        </p:nvSpPr>
        <p:spPr>
          <a:xfrm>
            <a:off x="427381" y="5805264"/>
            <a:ext cx="7569157" cy="432048"/>
          </a:xfrm>
        </p:spPr>
        <p:txBody>
          <a:bodyPr/>
          <a:lstStyle/>
          <a:p>
            <a:pPr>
              <a:buFont typeface="Wingdings"/>
              <a:buChar char="è"/>
            </a:pPr>
            <a:r>
              <a:rPr lang="it-IT" dirty="0" smtClean="0">
                <a:sym typeface="Wingdings" pitchFamily="2" charset="2"/>
              </a:rPr>
              <a:t>L’EIOPA spera in un’entrata in vigore del Pillar 1 nel 2015 o nel 2016. </a:t>
            </a:r>
          </a:p>
          <a:p>
            <a:pPr>
              <a:buFont typeface="Wingdings"/>
              <a:buChar char="è"/>
            </a:pP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5496" y="3232584"/>
            <a:ext cx="1821600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LTGA</a:t>
            </a:r>
            <a:endParaRPr lang="it-IT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3182448" y="3232584"/>
            <a:ext cx="1821600" cy="108012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</a:gradFill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2">
                    <a:lumMod val="50000"/>
                  </a:schemeClr>
                </a:solidFill>
              </a:rPr>
              <a:t>Omnibus 2</a:t>
            </a:r>
            <a:endParaRPr lang="it-IT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Flèche droite 1"/>
          <p:cNvSpPr/>
          <p:nvPr/>
        </p:nvSpPr>
        <p:spPr>
          <a:xfrm>
            <a:off x="1924140" y="3422228"/>
            <a:ext cx="1207700" cy="648072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</a:gradFill>
          <a:ln>
            <a:solidFill>
              <a:schemeClr val="accent1">
                <a:shade val="95000"/>
                <a:satMod val="105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ZoneTexte 2"/>
          <p:cNvSpPr txBox="1"/>
          <p:nvPr/>
        </p:nvSpPr>
        <p:spPr>
          <a:xfrm>
            <a:off x="1835696" y="1916832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Incertezza riguardo l’approvazione della direttiva Europea</a:t>
            </a: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932040" y="1916832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Omnibus 2 è una premessa per adottare le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measure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di livello 2 e di livello 3.</a:t>
            </a: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Flèche droite 13"/>
          <p:cNvSpPr/>
          <p:nvPr/>
        </p:nvSpPr>
        <p:spPr>
          <a:xfrm>
            <a:off x="5076056" y="3422228"/>
            <a:ext cx="1207700" cy="648072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</a:gradFill>
          <a:ln>
            <a:solidFill>
              <a:schemeClr val="accent1">
                <a:shade val="95000"/>
                <a:satMod val="105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à coins arrondis 14"/>
          <p:cNvSpPr/>
          <p:nvPr/>
        </p:nvSpPr>
        <p:spPr>
          <a:xfrm>
            <a:off x="6372200" y="3232584"/>
            <a:ext cx="1821430" cy="108012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</a:gradFill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2">
                    <a:lumMod val="50000"/>
                  </a:schemeClr>
                </a:solidFill>
              </a:rPr>
              <a:t>Linee guida di livello 2 e 3</a:t>
            </a:r>
            <a:endParaRPr lang="it-IT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Flèche droite 3"/>
          <p:cNvSpPr/>
          <p:nvPr/>
        </p:nvSpPr>
        <p:spPr>
          <a:xfrm>
            <a:off x="179512" y="4509120"/>
            <a:ext cx="7817026" cy="43204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ZoneTexte 10"/>
          <p:cNvSpPr txBox="1"/>
          <p:nvPr/>
        </p:nvSpPr>
        <p:spPr>
          <a:xfrm>
            <a:off x="301452" y="5075892"/>
            <a:ext cx="1390228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28/01/2013</a:t>
            </a:r>
            <a:endParaRPr lang="it-IT" dirty="0"/>
          </a:p>
        </p:txBody>
      </p:sp>
      <p:cxnSp>
        <p:nvCxnSpPr>
          <p:cNvPr id="16" name="Connecteur droit 15"/>
          <p:cNvCxnSpPr/>
          <p:nvPr/>
        </p:nvCxnSpPr>
        <p:spPr>
          <a:xfrm>
            <a:off x="971600" y="4643844"/>
            <a:ext cx="0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3325788" y="5075892"/>
            <a:ext cx="1390228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?</a:t>
            </a:r>
            <a:endParaRPr lang="it-IT" dirty="0"/>
          </a:p>
        </p:txBody>
      </p:sp>
      <p:cxnSp>
        <p:nvCxnSpPr>
          <p:cNvPr id="18" name="Connecteur droit 17"/>
          <p:cNvCxnSpPr/>
          <p:nvPr/>
        </p:nvCxnSpPr>
        <p:spPr>
          <a:xfrm>
            <a:off x="4045868" y="4643844"/>
            <a:ext cx="0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6545340" y="5058473"/>
            <a:ext cx="1390228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?</a:t>
            </a:r>
            <a:endParaRPr lang="it-IT" dirty="0"/>
          </a:p>
        </p:txBody>
      </p:sp>
      <p:cxnSp>
        <p:nvCxnSpPr>
          <p:cNvPr id="20" name="Connecteur droit 19"/>
          <p:cNvCxnSpPr/>
          <p:nvPr/>
        </p:nvCxnSpPr>
        <p:spPr>
          <a:xfrm>
            <a:off x="7265420" y="4626425"/>
            <a:ext cx="0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8290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Progressi dell’ EIOPA </a:t>
            </a:r>
            <a:br>
              <a:rPr lang="it-IT" dirty="0" smtClean="0"/>
            </a:br>
            <a:r>
              <a:rPr lang="it-IT" dirty="0" smtClean="0"/>
              <a:t>sui Pillar 2 e 3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4"/>
          </p:nvPr>
        </p:nvSpPr>
        <p:spPr>
          <a:xfrm>
            <a:off x="498517" y="2276872"/>
            <a:ext cx="7569157" cy="4104456"/>
          </a:xfrm>
        </p:spPr>
        <p:txBody>
          <a:bodyPr/>
          <a:lstStyle/>
          <a:p>
            <a:r>
              <a:rPr lang="it-IT" dirty="0" smtClean="0"/>
              <a:t>L’EIOPA ha pubblicato un </a:t>
            </a:r>
            <a:r>
              <a:rPr lang="it-IT" dirty="0" err="1" smtClean="0"/>
              <a:t>Consultation</a:t>
            </a:r>
            <a:r>
              <a:rPr lang="it-IT" dirty="0" smtClean="0"/>
              <a:t> </a:t>
            </a:r>
            <a:r>
              <a:rPr lang="it-IT" dirty="0" err="1" smtClean="0"/>
              <a:t>paper</a:t>
            </a:r>
            <a:r>
              <a:rPr lang="it-IT" dirty="0" smtClean="0"/>
              <a:t> sulle </a:t>
            </a:r>
            <a:r>
              <a:rPr lang="it-IT" dirty="0" err="1" smtClean="0"/>
              <a:t>transition</a:t>
            </a:r>
            <a:r>
              <a:rPr lang="it-IT" dirty="0" smtClean="0"/>
              <a:t> </a:t>
            </a:r>
            <a:r>
              <a:rPr lang="it-IT" dirty="0" err="1" smtClean="0"/>
              <a:t>measure</a:t>
            </a:r>
            <a:r>
              <a:rPr lang="it-IT" dirty="0" smtClean="0"/>
              <a:t> di Solvency 2 riguardo a :</a:t>
            </a:r>
          </a:p>
          <a:p>
            <a:pPr marL="0" indent="0">
              <a:spcBef>
                <a:spcPts val="0"/>
              </a:spcBef>
              <a:buNone/>
            </a:pPr>
            <a:endParaRPr lang="it-IT" dirty="0" smtClean="0"/>
          </a:p>
          <a:p>
            <a:pPr lvl="1">
              <a:buFont typeface="Arial" pitchFamily="34" charset="0"/>
              <a:buChar char="•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Il funzionamento del sistema di governance.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 valutazione prospettiva dei rischi attraverso l’ORSA.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 procedura di reporting per le autorità di controllo nazionali.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L’applicazione dei modelli interni</a:t>
            </a:r>
          </a:p>
          <a:p>
            <a:pPr lvl="1"/>
            <a:endParaRPr lang="it-IT" dirty="0"/>
          </a:p>
          <a:p>
            <a:r>
              <a:rPr lang="it-IT" dirty="0" smtClean="0"/>
              <a:t>Questa consultazione pubblica è stata aperta fino al 19 Giugno 2013. I risultati sono attesi per i mesi prossimi e l’applicazione sarebbe progressiva a partire del 1° Gennaio 2014.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93286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Pillar 3 attraverso il </a:t>
            </a:r>
            <a:br>
              <a:rPr lang="it-IT" dirty="0" smtClean="0"/>
            </a:br>
            <a:r>
              <a:rPr lang="it-IT" dirty="0" err="1" smtClean="0"/>
              <a:t>consultation</a:t>
            </a:r>
            <a:r>
              <a:rPr lang="it-IT" dirty="0" smtClean="0"/>
              <a:t> </a:t>
            </a:r>
            <a:r>
              <a:rPr lang="it-IT" dirty="0" err="1" smtClean="0"/>
              <a:t>paper</a:t>
            </a:r>
            <a:endParaRPr lang="it-IT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4"/>
          </p:nvPr>
        </p:nvSpPr>
        <p:spPr>
          <a:xfrm>
            <a:off x="498517" y="1988840"/>
            <a:ext cx="7569157" cy="4536504"/>
          </a:xfrm>
        </p:spPr>
        <p:txBody>
          <a:bodyPr/>
          <a:lstStyle/>
          <a:p>
            <a:r>
              <a:rPr lang="it-IT" dirty="0" smtClean="0"/>
              <a:t>Attraverso </a:t>
            </a:r>
            <a:r>
              <a:rPr lang="it-IT" dirty="0"/>
              <a:t>la </a:t>
            </a:r>
            <a:r>
              <a:rPr lang="it-IT" dirty="0" err="1" smtClean="0"/>
              <a:t>guideline</a:t>
            </a:r>
            <a:r>
              <a:rPr lang="it-IT" dirty="0" smtClean="0"/>
              <a:t> </a:t>
            </a:r>
            <a:r>
              <a:rPr lang="it-IT" dirty="0"/>
              <a:t>« </a:t>
            </a:r>
            <a:r>
              <a:rPr lang="it-IT" dirty="0" err="1"/>
              <a:t>Submission</a:t>
            </a:r>
            <a:r>
              <a:rPr lang="it-IT" dirty="0"/>
              <a:t> of information to </a:t>
            </a:r>
            <a:r>
              <a:rPr lang="it-IT" dirty="0" err="1"/>
              <a:t>national</a:t>
            </a:r>
            <a:r>
              <a:rPr lang="it-IT" dirty="0"/>
              <a:t> </a:t>
            </a:r>
            <a:r>
              <a:rPr lang="it-IT" dirty="0" err="1"/>
              <a:t>competent</a:t>
            </a:r>
            <a:r>
              <a:rPr lang="it-IT" dirty="0"/>
              <a:t> </a:t>
            </a:r>
            <a:r>
              <a:rPr lang="it-IT" dirty="0" err="1"/>
              <a:t>authorities</a:t>
            </a:r>
            <a:r>
              <a:rPr lang="it-IT" dirty="0"/>
              <a:t> », </a:t>
            </a:r>
            <a:r>
              <a:rPr lang="it-IT" dirty="0" smtClean="0"/>
              <a:t> l’EIOPA </a:t>
            </a:r>
            <a:r>
              <a:rPr lang="it-IT" dirty="0"/>
              <a:t>ha espresso la sua volontà </a:t>
            </a:r>
            <a:r>
              <a:rPr lang="it-IT" dirty="0" smtClean="0"/>
              <a:t>che </a:t>
            </a:r>
            <a:r>
              <a:rPr lang="it-IT" dirty="0"/>
              <a:t>gli assicuratori </a:t>
            </a:r>
            <a:r>
              <a:rPr lang="it-IT" dirty="0" smtClean="0"/>
              <a:t>trasmettano </a:t>
            </a:r>
            <a:r>
              <a:rPr lang="it-IT" dirty="0"/>
              <a:t>al supervisore : </a:t>
            </a:r>
          </a:p>
          <a:p>
            <a:pPr marL="571500" lvl="1" indent="-342900">
              <a:buFont typeface="+mj-lt"/>
              <a:buAutoNum type="alphaLcParenR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Determinati moduli quantitativi di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Solvency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2. </a:t>
            </a:r>
          </a:p>
          <a:p>
            <a:pPr marL="571500" lvl="1" indent="-342900">
              <a:buFont typeface="+mj-lt"/>
              <a:buAutoNum type="alphaLcParenR"/>
            </a:pP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 rapporto su un periodo limitato di un anno.</a:t>
            </a:r>
          </a:p>
          <a:p>
            <a:endParaRPr lang="it-IT" dirty="0"/>
          </a:p>
        </p:txBody>
      </p:sp>
      <p:sp>
        <p:nvSpPr>
          <p:cNvPr id="2" name="Flèche droite 1"/>
          <p:cNvSpPr/>
          <p:nvPr/>
        </p:nvSpPr>
        <p:spPr>
          <a:xfrm>
            <a:off x="498517" y="4941168"/>
            <a:ext cx="7169827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cteur droit 5"/>
          <p:cNvCxnSpPr/>
          <p:nvPr/>
        </p:nvCxnSpPr>
        <p:spPr>
          <a:xfrm>
            <a:off x="6444208" y="5085184"/>
            <a:ext cx="0" cy="46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3923928" y="5085184"/>
            <a:ext cx="0" cy="46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1547664" y="5085184"/>
            <a:ext cx="0" cy="46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5580112" y="5565140"/>
            <a:ext cx="2304256" cy="60016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it-IT" sz="1100" u="sng" dirty="0" smtClean="0"/>
              <a:t>1° Gennaio 2016 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it-IT" sz="1100" dirty="0" smtClean="0"/>
              <a:t>Attivazione presunta della direttiva </a:t>
            </a:r>
            <a:r>
              <a:rPr lang="it-IT" sz="1100" dirty="0" err="1" smtClean="0"/>
              <a:t>Solvency</a:t>
            </a:r>
            <a:r>
              <a:rPr lang="it-IT" sz="1100" dirty="0" smtClean="0"/>
              <a:t> 2.</a:t>
            </a:r>
            <a:endParaRPr lang="it-IT" sz="1100" dirty="0"/>
          </a:p>
        </p:txBody>
      </p:sp>
      <p:sp>
        <p:nvSpPr>
          <p:cNvPr id="11" name="ZoneTexte 10"/>
          <p:cNvSpPr txBox="1"/>
          <p:nvPr/>
        </p:nvSpPr>
        <p:spPr>
          <a:xfrm>
            <a:off x="395536" y="5561364"/>
            <a:ext cx="2304256" cy="93871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it-IT" sz="1100" u="sng" dirty="0" smtClean="0"/>
              <a:t>31 Dicembre 2014 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it-IT" sz="1100" dirty="0" smtClean="0"/>
              <a:t>Consegna moduli di cui al punto a) annuali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it-IT" sz="1100" dirty="0" smtClean="0"/>
              <a:t>Consegna del rapporto di cui al punto b)</a:t>
            </a:r>
            <a:endParaRPr lang="it-IT" sz="1100" dirty="0"/>
          </a:p>
        </p:txBody>
      </p:sp>
      <p:sp>
        <p:nvSpPr>
          <p:cNvPr id="12" name="ZoneTexte 11"/>
          <p:cNvSpPr txBox="1"/>
          <p:nvPr/>
        </p:nvSpPr>
        <p:spPr>
          <a:xfrm>
            <a:off x="3059832" y="5565140"/>
            <a:ext cx="1728192" cy="769441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it-IT" sz="1100" u="sng" dirty="0" smtClean="0"/>
              <a:t>30 Settembre 2015 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it-IT" sz="1100" dirty="0"/>
              <a:t>Consegna moduli di cui al punto a) </a:t>
            </a:r>
            <a:r>
              <a:rPr lang="it-IT" sz="1100" dirty="0" smtClean="0"/>
              <a:t>trimestrali</a:t>
            </a:r>
            <a:endParaRPr lang="it-IT" sz="11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283968" y="4077072"/>
            <a:ext cx="1800200" cy="769441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it-IT" sz="1100" u="sng" dirty="0" smtClean="0"/>
              <a:t>31 Dicembre 2015 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it-IT" sz="1100" dirty="0"/>
              <a:t>Consegna moduli di cui al punto a) trimestrali</a:t>
            </a:r>
          </a:p>
        </p:txBody>
      </p:sp>
      <p:cxnSp>
        <p:nvCxnSpPr>
          <p:cNvPr id="14" name="Connecteur droit 13"/>
          <p:cNvCxnSpPr/>
          <p:nvPr/>
        </p:nvCxnSpPr>
        <p:spPr>
          <a:xfrm>
            <a:off x="5207000" y="4869160"/>
            <a:ext cx="0" cy="468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687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vertical 8"/>
          <p:cNvSpPr>
            <a:spLocks noGrp="1"/>
          </p:cNvSpPr>
          <p:nvPr>
            <p:ph type="title" orient="vert"/>
          </p:nvPr>
        </p:nvSpPr>
        <p:spPr/>
        <p:txBody>
          <a:bodyPr anchor="ctr"/>
          <a:lstStyle/>
          <a:p>
            <a:r>
              <a:rPr lang="it-IT" sz="6600" dirty="0" smtClean="0"/>
              <a:t>Contenuti</a:t>
            </a:r>
            <a:endParaRPr lang="it-IT" dirty="0"/>
          </a:p>
        </p:txBody>
      </p:sp>
      <p:sp>
        <p:nvSpPr>
          <p:cNvPr id="10" name="Espace réservé du texte vertical 9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858000" cy="5184869"/>
          </a:xfrm>
        </p:spPr>
        <p:txBody>
          <a:bodyPr vert="horz">
            <a:normAutofit/>
          </a:bodyPr>
          <a:lstStyle/>
          <a:p>
            <a:endParaRPr lang="it-IT" sz="2800" dirty="0" smtClean="0">
              <a:solidFill>
                <a:schemeClr val="tx1">
                  <a:lumMod val="65000"/>
                  <a:lumOff val="35000"/>
                  <a:alpha val="20000"/>
                </a:schemeClr>
              </a:solidFill>
            </a:endParaRPr>
          </a:p>
          <a:p>
            <a:r>
              <a:rPr lang="it-IT" sz="2800" dirty="0" smtClean="0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</a:rPr>
              <a:t>Pillar 3 in </a:t>
            </a:r>
            <a:r>
              <a:rPr lang="it-IT" sz="2800" dirty="0" err="1" smtClean="0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</a:rPr>
              <a:t>Solvency</a:t>
            </a:r>
            <a:r>
              <a:rPr lang="it-IT" sz="2800" dirty="0" smtClean="0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</a:rPr>
              <a:t> 2</a:t>
            </a:r>
          </a:p>
          <a:p>
            <a:endParaRPr lang="it-IT" sz="2800" dirty="0" smtClean="0"/>
          </a:p>
          <a:p>
            <a:r>
              <a:rPr lang="it-IT" sz="2800" dirty="0" smtClean="0"/>
              <a:t>Ambito giuridico del Pillar 3</a:t>
            </a:r>
          </a:p>
          <a:p>
            <a:endParaRPr lang="it-IT" sz="2800" dirty="0" smtClean="0"/>
          </a:p>
          <a:p>
            <a:r>
              <a:rPr lang="it-IT" sz="2800" dirty="0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</a:rPr>
              <a:t>Come </a:t>
            </a:r>
            <a:r>
              <a:rPr lang="it-IT" sz="2800" dirty="0" smtClean="0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</a:rPr>
              <a:t>impostare Pillar 3? </a:t>
            </a:r>
            <a:endParaRPr lang="it-IT" sz="2800" dirty="0">
              <a:solidFill>
                <a:schemeClr val="tx1">
                  <a:lumMod val="65000"/>
                  <a:lumOff val="35000"/>
                  <a:alpha val="20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105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Obbiettivi del Pillar 3</a:t>
            </a:r>
            <a:endParaRPr lang="it-IT" dirty="0"/>
          </a:p>
        </p:txBody>
      </p:sp>
      <p:sp>
        <p:nvSpPr>
          <p:cNvPr id="2" name="Espace réservé du contenu 1"/>
          <p:cNvSpPr>
            <a:spLocks noGrp="1"/>
          </p:cNvSpPr>
          <p:nvPr>
            <p:ph sz="half" idx="1"/>
          </p:nvPr>
        </p:nvSpPr>
        <p:spPr>
          <a:xfrm>
            <a:off x="107504" y="2524398"/>
            <a:ext cx="2317520" cy="1965960"/>
          </a:xfrm>
          <a:solidFill>
            <a:schemeClr val="tx2">
              <a:lumMod val="10000"/>
              <a:lumOff val="90000"/>
            </a:schemeClr>
          </a:solidFill>
        </p:spPr>
        <p:txBody>
          <a:bodyPr anchor="ctr">
            <a:noAutofit/>
          </a:bodyPr>
          <a:lstStyle/>
          <a:p>
            <a:r>
              <a:rPr lang="it-IT" sz="1400" dirty="0" smtClean="0"/>
              <a:t>Migliorare la trasparenza e rafforzare la disciplina di mercato</a:t>
            </a:r>
          </a:p>
          <a:p>
            <a:r>
              <a:rPr lang="it-IT" sz="1400" dirty="0" smtClean="0"/>
              <a:t>Analizzare la situazione finanziaria e la solvibilità delle compagnie</a:t>
            </a:r>
            <a:endParaRPr lang="it-IT" sz="1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F6298-B324-044A-9CFB-02DC07CF2562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9" name="Accolade ouvrante 8"/>
          <p:cNvSpPr/>
          <p:nvPr/>
        </p:nvSpPr>
        <p:spPr>
          <a:xfrm rot="5400000">
            <a:off x="6762477" y="382348"/>
            <a:ext cx="308553" cy="391254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ctangle 5"/>
          <p:cNvSpPr/>
          <p:nvPr/>
        </p:nvSpPr>
        <p:spPr>
          <a:xfrm>
            <a:off x="6948264" y="2524398"/>
            <a:ext cx="1911574" cy="41449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Quantitative reporting templates </a:t>
            </a:r>
          </a:p>
          <a:p>
            <a:pPr algn="ctr"/>
            <a:r>
              <a:rPr lang="en-US" dirty="0" smtClean="0"/>
              <a:t>(QRT)</a:t>
            </a:r>
            <a:endParaRPr lang="en-US" dirty="0"/>
          </a:p>
        </p:txBody>
      </p:sp>
      <p:pic>
        <p:nvPicPr>
          <p:cNvPr id="10" name="Espace réservé du contenu 9"/>
          <p:cNvPicPr>
            <a:picLocks noGrp="1" noChangeAspect="1"/>
          </p:cNvPicPr>
          <p:nvPr>
            <p:ph sz="half" idx="14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>
                        <a14:foregroundMark x1="79556" y1="27556" x2="61778" y2="10222"/>
                        <a14:foregroundMark x1="69778" y1="20889" x2="69778" y2="20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2492896"/>
            <a:ext cx="885796" cy="885796"/>
          </a:xfrm>
        </p:spPr>
      </p:pic>
      <p:sp>
        <p:nvSpPr>
          <p:cNvPr id="11" name="Rectangle 10"/>
          <p:cNvSpPr/>
          <p:nvPr/>
        </p:nvSpPr>
        <p:spPr>
          <a:xfrm>
            <a:off x="4935084" y="2524398"/>
            <a:ext cx="1911574" cy="19659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Solvency and Financial Conditions Report (SFCR)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935084" y="4703400"/>
            <a:ext cx="1911574" cy="19659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Regular Supervisory Report (RSR)</a:t>
            </a:r>
            <a:endParaRPr lang="en-US" dirty="0"/>
          </a:p>
        </p:txBody>
      </p:sp>
      <p:pic>
        <p:nvPicPr>
          <p:cNvPr id="13" name="Espace réservé du contenu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>
                        <a14:foregroundMark x1="79556" y1="27556" x2="61778" y2="10222"/>
                        <a14:foregroundMark x1="69778" y1="20889" x2="69778" y2="20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03036" y="2535188"/>
            <a:ext cx="461052" cy="461052"/>
          </a:xfrm>
          <a:prstGeom prst="rect">
            <a:avLst/>
          </a:prstGeom>
        </p:spPr>
      </p:pic>
      <p:pic>
        <p:nvPicPr>
          <p:cNvPr id="14" name="Espace réservé du contenu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>
                        <a14:foregroundMark x1="79556" y1="27556" x2="61778" y2="10222"/>
                        <a14:foregroundMark x1="69778" y1="20889" x2="69778" y2="20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4725144"/>
            <a:ext cx="461052" cy="46105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580112" y="1827947"/>
            <a:ext cx="2968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Esigenze di pubblicazione</a:t>
            </a:r>
            <a:endParaRPr lang="it-IT" sz="16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5393092" y="2564904"/>
            <a:ext cx="1123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</a:rPr>
              <a:t>Articolo 51</a:t>
            </a:r>
            <a:endParaRPr lang="it-IT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393092" y="4801781"/>
            <a:ext cx="1123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</a:rPr>
              <a:t>Articolo 35</a:t>
            </a:r>
            <a:endParaRPr lang="it-IT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665165" y="2564904"/>
            <a:ext cx="1123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</a:rPr>
              <a:t>CP 58 dell’EIOPA</a:t>
            </a:r>
            <a:endParaRPr lang="it-IT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Accolade ouvrante 18"/>
          <p:cNvSpPr/>
          <p:nvPr/>
        </p:nvSpPr>
        <p:spPr>
          <a:xfrm rot="5400000">
            <a:off x="3523651" y="1288475"/>
            <a:ext cx="308554" cy="210028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Accolade ouvrante 19"/>
          <p:cNvSpPr/>
          <p:nvPr/>
        </p:nvSpPr>
        <p:spPr>
          <a:xfrm rot="5400000">
            <a:off x="1105355" y="1186491"/>
            <a:ext cx="308554" cy="230425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ZoneTexte 20"/>
          <p:cNvSpPr txBox="1"/>
          <p:nvPr/>
        </p:nvSpPr>
        <p:spPr>
          <a:xfrm>
            <a:off x="2452626" y="1827947"/>
            <a:ext cx="2551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Tipo di comunicazione</a:t>
            </a:r>
            <a:endParaRPr lang="it-IT" sz="1600" b="1" dirty="0"/>
          </a:p>
        </p:txBody>
      </p:sp>
      <p:cxnSp>
        <p:nvCxnSpPr>
          <p:cNvPr id="23" name="Connecteur droit 22"/>
          <p:cNvCxnSpPr>
            <a:stCxn id="6" idx="1"/>
          </p:cNvCxnSpPr>
          <p:nvPr/>
        </p:nvCxnSpPr>
        <p:spPr>
          <a:xfrm flipH="1">
            <a:off x="251520" y="4596879"/>
            <a:ext cx="6696744" cy="0"/>
          </a:xfrm>
          <a:prstGeom prst="line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631993" y="1827947"/>
            <a:ext cx="1275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Obbiettivi</a:t>
            </a:r>
            <a:endParaRPr lang="it-IT" sz="1600" b="1" dirty="0"/>
          </a:p>
        </p:txBody>
      </p:sp>
      <p:sp>
        <p:nvSpPr>
          <p:cNvPr id="25" name="Espace réservé du contenu 1"/>
          <p:cNvSpPr txBox="1">
            <a:spLocks/>
          </p:cNvSpPr>
          <p:nvPr/>
        </p:nvSpPr>
        <p:spPr>
          <a:xfrm>
            <a:off x="2411760" y="2543160"/>
            <a:ext cx="2397844" cy="1965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it-IT" sz="1400" dirty="0" smtClean="0"/>
              <a:t>Comunicazione pubblica (Diffusione d’informazione agli azionisti e al mercato)</a:t>
            </a:r>
            <a:endParaRPr lang="it-IT" sz="1400" dirty="0"/>
          </a:p>
        </p:txBody>
      </p:sp>
      <p:sp>
        <p:nvSpPr>
          <p:cNvPr id="26" name="Espace réservé du contenu 1"/>
          <p:cNvSpPr txBox="1">
            <a:spLocks/>
          </p:cNvSpPr>
          <p:nvPr/>
        </p:nvSpPr>
        <p:spPr>
          <a:xfrm>
            <a:off x="2411760" y="4661520"/>
            <a:ext cx="2397844" cy="1965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it-IT" sz="1400" dirty="0" smtClean="0"/>
              <a:t>Comunicazione alle autorità di controllo</a:t>
            </a:r>
            <a:endParaRPr lang="it-IT" sz="1400" dirty="0"/>
          </a:p>
        </p:txBody>
      </p:sp>
      <p:sp>
        <p:nvSpPr>
          <p:cNvPr id="27" name="Espace réservé du contenu 1"/>
          <p:cNvSpPr txBox="1">
            <a:spLocks/>
          </p:cNvSpPr>
          <p:nvPr/>
        </p:nvSpPr>
        <p:spPr>
          <a:xfrm>
            <a:off x="107504" y="4732402"/>
            <a:ext cx="2317520" cy="196596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Fornire le informazioni necessarie per la vigilanza prudenziale</a:t>
            </a:r>
          </a:p>
          <a:p>
            <a:r>
              <a:rPr lang="it-IT" dirty="0" smtClean="0"/>
              <a:t>Permettere al supervisore di condurre il </a:t>
            </a:r>
            <a:r>
              <a:rPr lang="it-IT" dirty="0" err="1" smtClean="0"/>
              <a:t>Supervisory</a:t>
            </a:r>
            <a:r>
              <a:rPr lang="it-IT" dirty="0" smtClean="0"/>
              <a:t> </a:t>
            </a:r>
            <a:r>
              <a:rPr lang="it-IT" dirty="0" err="1" smtClean="0"/>
              <a:t>Review</a:t>
            </a:r>
            <a:r>
              <a:rPr lang="it-IT" dirty="0" smtClean="0"/>
              <a:t> </a:t>
            </a:r>
            <a:r>
              <a:rPr lang="it-IT" dirty="0" err="1" smtClean="0"/>
              <a:t>Process</a:t>
            </a:r>
            <a:r>
              <a:rPr lang="it-IT" dirty="0" smtClean="0"/>
              <a:t> (SRP)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260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vantage">
  <a:themeElements>
    <a:clrScheme name="A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Avantage.thmx</Template>
  <TotalTime>5494</TotalTime>
  <Words>1439</Words>
  <Application>Microsoft Office PowerPoint</Application>
  <PresentationFormat>Presentazione su schermo (4:3)</PresentationFormat>
  <Paragraphs>320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Avantage</vt:lpstr>
      <vt:lpstr>Pillar 3 : perché la disclosure di mercato è diventata una priorità per gli assicuratori europei</vt:lpstr>
      <vt:lpstr>Contenuti</vt:lpstr>
      <vt:lpstr>Contenuti</vt:lpstr>
      <vt:lpstr>Interconnessione tra i 3 Pillar</vt:lpstr>
      <vt:lpstr>Ritardo sul Pillar 1</vt:lpstr>
      <vt:lpstr>Progressi dell’ EIOPA  sui Pillar 2 e 3</vt:lpstr>
      <vt:lpstr>Pillar 3 attraverso il  consultation paper</vt:lpstr>
      <vt:lpstr>Contenuti</vt:lpstr>
      <vt:lpstr>Obbiettivi del Pillar 3</vt:lpstr>
      <vt:lpstr>I Quantitative Reporting  Templates (QRT)</vt:lpstr>
      <vt:lpstr>I rapporti qualitativi</vt:lpstr>
      <vt:lpstr>Altri reporting  quantitativi</vt:lpstr>
      <vt:lpstr>Contenuti</vt:lpstr>
      <vt:lpstr>Problematiche  operative</vt:lpstr>
      <vt:lpstr>Una metodologia  in 4 step</vt:lpstr>
      <vt:lpstr>Dati di diversi settori (Step 1)</vt:lpstr>
      <vt:lpstr>Adattamento dei processi (Step 2)</vt:lpstr>
      <vt:lpstr>Come impostare il sistema informativo? (Step 3)</vt:lpstr>
      <vt:lpstr>Inquadratura dei reporting (Step 4)</vt:lpstr>
      <vt:lpstr>Software per il reporting : Actu-Pillar 3</vt:lpstr>
      <vt:lpstr>Impostazione di  Actu-Pillar 3</vt:lpstr>
      <vt:lpstr>Test e controlli  eseguibili</vt:lpstr>
      <vt:lpstr>Scadenze ravvicinate</vt:lpstr>
      <vt:lpstr>Diapositiva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Marion Bodichon</dc:creator>
  <cp:lastModifiedBy>cristiana.pinti</cp:lastModifiedBy>
  <cp:revision>488</cp:revision>
  <dcterms:created xsi:type="dcterms:W3CDTF">2013-02-03T14:21:48Z</dcterms:created>
  <dcterms:modified xsi:type="dcterms:W3CDTF">2013-10-02T08:20:33Z</dcterms:modified>
</cp:coreProperties>
</file>