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5073" r:id="rId1"/>
  </p:sldMasterIdLst>
  <p:notesMasterIdLst>
    <p:notesMasterId r:id="rId19"/>
  </p:notesMasterIdLst>
  <p:handoutMasterIdLst>
    <p:handoutMasterId r:id="rId20"/>
  </p:handoutMasterIdLst>
  <p:sldIdLst>
    <p:sldId id="460" r:id="rId2"/>
    <p:sldId id="595" r:id="rId3"/>
    <p:sldId id="596" r:id="rId4"/>
    <p:sldId id="599" r:id="rId5"/>
    <p:sldId id="600" r:id="rId6"/>
    <p:sldId id="616" r:id="rId7"/>
    <p:sldId id="614" r:id="rId8"/>
    <p:sldId id="602" r:id="rId9"/>
    <p:sldId id="617" r:id="rId10"/>
    <p:sldId id="604" r:id="rId11"/>
    <p:sldId id="609" r:id="rId12"/>
    <p:sldId id="610" r:id="rId13"/>
    <p:sldId id="612" r:id="rId14"/>
    <p:sldId id="607" r:id="rId15"/>
    <p:sldId id="615" r:id="rId16"/>
    <p:sldId id="618" r:id="rId17"/>
    <p:sldId id="619" r:id="rId18"/>
  </p:sldIdLst>
  <p:sldSz cx="9144000" cy="6858000" type="screen4x3"/>
  <p:notesSz cx="7099300" cy="10234613"/>
  <p:defaultTextStyle>
    <a:defPPr>
      <a:defRPr lang="it-IT"/>
    </a:defPPr>
    <a:lvl1pPr algn="ctr" rtl="0" fontAlgn="base">
      <a:spcBef>
        <a:spcPct val="0"/>
      </a:spcBef>
      <a:spcAft>
        <a:spcPct val="0"/>
      </a:spcAft>
      <a:defRPr sz="1600" i="1" kern="1200">
        <a:solidFill>
          <a:schemeClr val="tx1"/>
        </a:solidFill>
        <a:latin typeface="Times New Roman" pitchFamily="18" charset="0"/>
        <a:ea typeface="+mn-ea"/>
        <a:cs typeface="Arial" pitchFamily="34" charset="0"/>
      </a:defRPr>
    </a:lvl1pPr>
    <a:lvl2pPr marL="457200" algn="ctr" rtl="0" fontAlgn="base">
      <a:spcBef>
        <a:spcPct val="0"/>
      </a:spcBef>
      <a:spcAft>
        <a:spcPct val="0"/>
      </a:spcAft>
      <a:defRPr sz="1600" i="1" kern="1200">
        <a:solidFill>
          <a:schemeClr val="tx1"/>
        </a:solidFill>
        <a:latin typeface="Times New Roman" pitchFamily="18" charset="0"/>
        <a:ea typeface="+mn-ea"/>
        <a:cs typeface="Arial" pitchFamily="34" charset="0"/>
      </a:defRPr>
    </a:lvl2pPr>
    <a:lvl3pPr marL="914400" algn="ctr" rtl="0" fontAlgn="base">
      <a:spcBef>
        <a:spcPct val="0"/>
      </a:spcBef>
      <a:spcAft>
        <a:spcPct val="0"/>
      </a:spcAft>
      <a:defRPr sz="1600" i="1" kern="1200">
        <a:solidFill>
          <a:schemeClr val="tx1"/>
        </a:solidFill>
        <a:latin typeface="Times New Roman" pitchFamily="18" charset="0"/>
        <a:ea typeface="+mn-ea"/>
        <a:cs typeface="Arial" pitchFamily="34" charset="0"/>
      </a:defRPr>
    </a:lvl3pPr>
    <a:lvl4pPr marL="1371600" algn="ctr" rtl="0" fontAlgn="base">
      <a:spcBef>
        <a:spcPct val="0"/>
      </a:spcBef>
      <a:spcAft>
        <a:spcPct val="0"/>
      </a:spcAft>
      <a:defRPr sz="1600" i="1" kern="1200">
        <a:solidFill>
          <a:schemeClr val="tx1"/>
        </a:solidFill>
        <a:latin typeface="Times New Roman" pitchFamily="18" charset="0"/>
        <a:ea typeface="+mn-ea"/>
        <a:cs typeface="Arial" pitchFamily="34" charset="0"/>
      </a:defRPr>
    </a:lvl4pPr>
    <a:lvl5pPr marL="1828800" algn="ctr" rtl="0" fontAlgn="base">
      <a:spcBef>
        <a:spcPct val="0"/>
      </a:spcBef>
      <a:spcAft>
        <a:spcPct val="0"/>
      </a:spcAft>
      <a:defRPr sz="1600" i="1" kern="1200">
        <a:solidFill>
          <a:schemeClr val="tx1"/>
        </a:solidFill>
        <a:latin typeface="Times New Roman" pitchFamily="18" charset="0"/>
        <a:ea typeface="+mn-ea"/>
        <a:cs typeface="Arial" pitchFamily="34" charset="0"/>
      </a:defRPr>
    </a:lvl5pPr>
    <a:lvl6pPr marL="2286000" algn="l" defTabSz="914400" rtl="0" eaLnBrk="1" latinLnBrk="0" hangingPunct="1">
      <a:defRPr sz="1600" i="1" kern="1200">
        <a:solidFill>
          <a:schemeClr val="tx1"/>
        </a:solidFill>
        <a:latin typeface="Times New Roman" pitchFamily="18" charset="0"/>
        <a:ea typeface="+mn-ea"/>
        <a:cs typeface="Arial" pitchFamily="34" charset="0"/>
      </a:defRPr>
    </a:lvl6pPr>
    <a:lvl7pPr marL="2743200" algn="l" defTabSz="914400" rtl="0" eaLnBrk="1" latinLnBrk="0" hangingPunct="1">
      <a:defRPr sz="1600" i="1" kern="1200">
        <a:solidFill>
          <a:schemeClr val="tx1"/>
        </a:solidFill>
        <a:latin typeface="Times New Roman" pitchFamily="18" charset="0"/>
        <a:ea typeface="+mn-ea"/>
        <a:cs typeface="Arial" pitchFamily="34" charset="0"/>
      </a:defRPr>
    </a:lvl7pPr>
    <a:lvl8pPr marL="3200400" algn="l" defTabSz="914400" rtl="0" eaLnBrk="1" latinLnBrk="0" hangingPunct="1">
      <a:defRPr sz="1600" i="1" kern="1200">
        <a:solidFill>
          <a:schemeClr val="tx1"/>
        </a:solidFill>
        <a:latin typeface="Times New Roman" pitchFamily="18" charset="0"/>
        <a:ea typeface="+mn-ea"/>
        <a:cs typeface="Arial" pitchFamily="34" charset="0"/>
      </a:defRPr>
    </a:lvl8pPr>
    <a:lvl9pPr marL="3657600" algn="l" defTabSz="914400" rtl="0" eaLnBrk="1" latinLnBrk="0" hangingPunct="1">
      <a:defRPr sz="1600" i="1"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4D8E3"/>
    <a:srgbClr val="CBB5CA"/>
    <a:srgbClr val="D6C4D5"/>
    <a:srgbClr val="B4DE86"/>
    <a:srgbClr val="9FCD85"/>
    <a:srgbClr val="46722E"/>
    <a:srgbClr val="DA6D00"/>
    <a:srgbClr val="9FEFFF"/>
    <a:srgbClr val="FDEE7F"/>
    <a:srgbClr val="F9FEB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88419" autoAdjust="0"/>
  </p:normalViewPr>
  <p:slideViewPr>
    <p:cSldViewPr>
      <p:cViewPr>
        <p:scale>
          <a:sx n="70" d="100"/>
          <a:sy n="70" d="100"/>
        </p:scale>
        <p:origin x="-1188" y="-882"/>
      </p:cViewPr>
      <p:guideLst>
        <p:guide orient="horz" pos="206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922" y="-96"/>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E9A557-EB01-496D-B4FC-A318EFE38398}" type="doc">
      <dgm:prSet loTypeId="urn:microsoft.com/office/officeart/2005/8/layout/hList2#1" loCatId="list" qsTypeId="urn:microsoft.com/office/officeart/2005/8/quickstyle/simple1" qsCatId="simple" csTypeId="urn:microsoft.com/office/officeart/2005/8/colors/accent1_2" csCatId="accent1" phldr="1"/>
      <dgm:spPr/>
      <dgm:t>
        <a:bodyPr/>
        <a:lstStyle/>
        <a:p>
          <a:endParaRPr lang="it-IT"/>
        </a:p>
      </dgm:t>
    </dgm:pt>
    <dgm:pt modelId="{1703FA5E-FD3B-42C6-BC15-B84A06E17937}">
      <dgm:prSet phldrT="[Testo]" custT="1"/>
      <dgm:spPr>
        <a:solidFill>
          <a:schemeClr val="accent1">
            <a:lumMod val="75000"/>
          </a:schemeClr>
        </a:solidFill>
      </dgm:spPr>
      <dgm:t>
        <a:bodyPr/>
        <a:lstStyle/>
        <a:p>
          <a:pPr algn="l"/>
          <a:r>
            <a:rPr lang="it-IT" sz="1200" b="1" u="none" dirty="0" smtClean="0">
              <a:solidFill>
                <a:schemeClr val="bg1"/>
              </a:solidFill>
            </a:rPr>
            <a:t>Valutare prodotti/tariffe commercializzate e di futura commercializzazione </a:t>
          </a:r>
          <a:endParaRPr lang="it-IT" sz="1200" b="1" u="none" dirty="0">
            <a:solidFill>
              <a:schemeClr val="bg1"/>
            </a:solidFill>
          </a:endParaRPr>
        </a:p>
      </dgm:t>
    </dgm:pt>
    <dgm:pt modelId="{E1161772-76E0-4523-AB70-984886BD3D1B}" type="parTrans" cxnId="{EBE7D178-A343-4397-BA13-BEC1F34DCD21}">
      <dgm:prSet/>
      <dgm:spPr/>
      <dgm:t>
        <a:bodyPr/>
        <a:lstStyle/>
        <a:p>
          <a:endParaRPr lang="it-IT"/>
        </a:p>
      </dgm:t>
    </dgm:pt>
    <dgm:pt modelId="{C1C3B817-C82A-451A-8676-93D673E96FA2}" type="sibTrans" cxnId="{EBE7D178-A343-4397-BA13-BEC1F34DCD21}">
      <dgm:prSet/>
      <dgm:spPr/>
      <dgm:t>
        <a:bodyPr/>
        <a:lstStyle/>
        <a:p>
          <a:endParaRPr lang="it-IT"/>
        </a:p>
      </dgm:t>
    </dgm:pt>
    <dgm:pt modelId="{4AB483D1-4923-45A3-B766-B73F6C29B6CD}">
      <dgm:prSet phldrT="[Testo]" custT="1"/>
      <dgm:spPr>
        <a:solidFill>
          <a:schemeClr val="accent1">
            <a:lumMod val="75000"/>
          </a:schemeClr>
        </a:solidFill>
      </dgm:spPr>
      <dgm:t>
        <a:bodyPr/>
        <a:lstStyle/>
        <a:p>
          <a:pPr algn="l"/>
          <a:r>
            <a:rPr lang="it-IT" sz="1200" b="1" u="none" dirty="0" smtClean="0"/>
            <a:t>Valutare la politica commerciale del Board</a:t>
          </a:r>
          <a:endParaRPr lang="it-IT" sz="1200" b="1" u="none" dirty="0"/>
        </a:p>
      </dgm:t>
    </dgm:pt>
    <dgm:pt modelId="{156F413C-DCE7-45EC-965E-3813DA13F769}" type="parTrans" cxnId="{3AF69AB2-7DBE-4E5F-9D95-BFEAAF3BC782}">
      <dgm:prSet/>
      <dgm:spPr/>
      <dgm:t>
        <a:bodyPr/>
        <a:lstStyle/>
        <a:p>
          <a:endParaRPr lang="it-IT"/>
        </a:p>
      </dgm:t>
    </dgm:pt>
    <dgm:pt modelId="{9112D48F-3A42-4DFD-8C1E-E4BB386D87E4}" type="sibTrans" cxnId="{3AF69AB2-7DBE-4E5F-9D95-BFEAAF3BC782}">
      <dgm:prSet/>
      <dgm:spPr/>
      <dgm:t>
        <a:bodyPr/>
        <a:lstStyle/>
        <a:p>
          <a:endParaRPr lang="it-IT"/>
        </a:p>
      </dgm:t>
    </dgm:pt>
    <dgm:pt modelId="{74477128-3836-43D7-B6FA-94DC5E460794}">
      <dgm:prSet phldrT="[Testo]" custT="1"/>
      <dgm:spPr/>
      <dgm:t>
        <a:bodyPr/>
        <a:lstStyle/>
        <a:p>
          <a:pPr algn="just"/>
          <a:endParaRPr lang="it-IT" sz="1200" dirty="0">
            <a:solidFill>
              <a:srgbClr val="FF0000"/>
            </a:solidFill>
          </a:endParaRPr>
        </a:p>
      </dgm:t>
    </dgm:pt>
    <dgm:pt modelId="{4F85C9BF-0606-44A6-AA36-845E4163299E}" type="parTrans" cxnId="{33094121-C91A-485E-8262-9BCEC104AAE0}">
      <dgm:prSet/>
      <dgm:spPr/>
      <dgm:t>
        <a:bodyPr/>
        <a:lstStyle/>
        <a:p>
          <a:endParaRPr lang="it-IT"/>
        </a:p>
      </dgm:t>
    </dgm:pt>
    <dgm:pt modelId="{DB6D13A4-A598-4327-B476-D13D72F34C3A}" type="sibTrans" cxnId="{33094121-C91A-485E-8262-9BCEC104AAE0}">
      <dgm:prSet/>
      <dgm:spPr/>
      <dgm:t>
        <a:bodyPr/>
        <a:lstStyle/>
        <a:p>
          <a:endParaRPr lang="it-IT"/>
        </a:p>
      </dgm:t>
    </dgm:pt>
    <dgm:pt modelId="{1D89AF3D-C756-4017-B10F-6DB019FE99DE}">
      <dgm:prSet phldrT="[Testo]" custT="1"/>
      <dgm:spPr>
        <a:solidFill>
          <a:schemeClr val="accent1">
            <a:lumMod val="75000"/>
          </a:schemeClr>
        </a:solidFill>
      </dgm:spPr>
      <dgm:t>
        <a:bodyPr/>
        <a:lstStyle/>
        <a:p>
          <a:pPr algn="l"/>
          <a:r>
            <a:rPr lang="it-IT" sz="1200" b="1" u="none" dirty="0" smtClean="0"/>
            <a:t>Valutazioni quantitative da Formula Standard e/o Modello interno in ottica 1-year o Ultimate</a:t>
          </a:r>
          <a:endParaRPr lang="it-IT" sz="1200" b="1" u="none" dirty="0"/>
        </a:p>
      </dgm:t>
    </dgm:pt>
    <dgm:pt modelId="{88DFD0BE-7539-4DA7-8642-81D649446F4E}" type="parTrans" cxnId="{DF4D15C2-E43F-4CB2-9542-73B08059894E}">
      <dgm:prSet/>
      <dgm:spPr/>
      <dgm:t>
        <a:bodyPr/>
        <a:lstStyle/>
        <a:p>
          <a:endParaRPr lang="it-IT"/>
        </a:p>
      </dgm:t>
    </dgm:pt>
    <dgm:pt modelId="{052C1E6B-1E7D-42DF-AD22-3518C3E038FE}" type="sibTrans" cxnId="{DF4D15C2-E43F-4CB2-9542-73B08059894E}">
      <dgm:prSet/>
      <dgm:spPr/>
      <dgm:t>
        <a:bodyPr/>
        <a:lstStyle/>
        <a:p>
          <a:endParaRPr lang="it-IT"/>
        </a:p>
      </dgm:t>
    </dgm:pt>
    <dgm:pt modelId="{4177D8F6-0092-459C-A9E6-26F2205224EB}">
      <dgm:prSet phldrT="[Testo]" custT="1"/>
      <dgm:spPr/>
      <dgm:t>
        <a:bodyPr/>
        <a:lstStyle/>
        <a:p>
          <a:pPr algn="just"/>
          <a:endParaRPr lang="it-IT" sz="1000" dirty="0">
            <a:solidFill>
              <a:srgbClr val="FF0000"/>
            </a:solidFill>
          </a:endParaRPr>
        </a:p>
      </dgm:t>
    </dgm:pt>
    <dgm:pt modelId="{6F79AE65-1C13-4DCF-9995-270ACA2CA908}" type="parTrans" cxnId="{5CD9A178-F72C-418A-AB78-26904E5537E2}">
      <dgm:prSet/>
      <dgm:spPr/>
      <dgm:t>
        <a:bodyPr/>
        <a:lstStyle/>
        <a:p>
          <a:endParaRPr lang="it-IT"/>
        </a:p>
      </dgm:t>
    </dgm:pt>
    <dgm:pt modelId="{485E0D6F-882E-452D-8D3A-9609BE6A9C3D}" type="sibTrans" cxnId="{5CD9A178-F72C-418A-AB78-26904E5537E2}">
      <dgm:prSet/>
      <dgm:spPr/>
      <dgm:t>
        <a:bodyPr/>
        <a:lstStyle/>
        <a:p>
          <a:endParaRPr lang="it-IT"/>
        </a:p>
      </dgm:t>
    </dgm:pt>
    <dgm:pt modelId="{F7EAEE9B-76ED-4255-ABC4-1E5172430264}">
      <dgm:prSet phldrT="[Testo]" custT="1"/>
      <dgm:spPr>
        <a:solidFill>
          <a:schemeClr val="accent1">
            <a:lumMod val="75000"/>
          </a:schemeClr>
        </a:solidFill>
      </dgm:spPr>
      <dgm:t>
        <a:bodyPr/>
        <a:lstStyle/>
        <a:p>
          <a:pPr algn="l"/>
          <a:r>
            <a:rPr lang="it-IT" sz="1200" b="1" u="none" dirty="0" smtClean="0"/>
            <a:t>Modellizzazione dei rischi ai fini del calcolo del </a:t>
          </a:r>
          <a:r>
            <a:rPr lang="it-IT" sz="1200" b="1" u="none" dirty="0" err="1" smtClean="0"/>
            <a:t>Solvency</a:t>
          </a:r>
          <a:r>
            <a:rPr lang="it-IT" sz="1200" b="1" u="none" dirty="0" smtClean="0"/>
            <a:t> Capital </a:t>
          </a:r>
          <a:r>
            <a:rPr lang="it-IT" sz="1200" b="1" u="none" dirty="0" err="1" smtClean="0"/>
            <a:t>Requirement</a:t>
          </a:r>
          <a:r>
            <a:rPr lang="it-IT" sz="1200" b="1" u="none" dirty="0" smtClean="0"/>
            <a:t> e del Minimum  Capital </a:t>
          </a:r>
          <a:r>
            <a:rPr lang="it-IT" sz="1200" b="1" u="none" dirty="0" err="1" smtClean="0"/>
            <a:t>Requirement</a:t>
          </a:r>
          <a:endParaRPr lang="it-IT" sz="1200" b="1" u="none" dirty="0"/>
        </a:p>
      </dgm:t>
    </dgm:pt>
    <dgm:pt modelId="{77EF12DB-E9C5-4368-B169-FDDDCE550A59}" type="parTrans" cxnId="{89562A4C-D0B9-47D3-9E70-812F5C16C6C1}">
      <dgm:prSet/>
      <dgm:spPr/>
      <dgm:t>
        <a:bodyPr/>
        <a:lstStyle/>
        <a:p>
          <a:endParaRPr lang="it-IT"/>
        </a:p>
      </dgm:t>
    </dgm:pt>
    <dgm:pt modelId="{EEE70284-4762-402E-880F-F70ADA492185}" type="sibTrans" cxnId="{89562A4C-D0B9-47D3-9E70-812F5C16C6C1}">
      <dgm:prSet/>
      <dgm:spPr/>
      <dgm:t>
        <a:bodyPr/>
        <a:lstStyle/>
        <a:p>
          <a:endParaRPr lang="it-IT"/>
        </a:p>
      </dgm:t>
    </dgm:pt>
    <dgm:pt modelId="{F4CBF750-75D7-4049-8162-4E5B2C954282}">
      <dgm:prSet phldrT="[Testo]" custT="1"/>
      <dgm:spPr>
        <a:solidFill>
          <a:schemeClr val="accent1">
            <a:lumMod val="75000"/>
          </a:schemeClr>
        </a:solidFill>
      </dgm:spPr>
      <dgm:t>
        <a:bodyPr/>
        <a:lstStyle/>
        <a:p>
          <a:pPr algn="l"/>
          <a:r>
            <a:rPr lang="it-IT" sz="1200" b="1" u="none" dirty="0" smtClean="0"/>
            <a:t>Modellizzazione dei rischi ai fini delle valutazioni </a:t>
          </a:r>
          <a:r>
            <a:rPr lang="it-IT" sz="1200" b="1" u="none" dirty="0" err="1" smtClean="0"/>
            <a:t>Own</a:t>
          </a:r>
          <a:r>
            <a:rPr lang="it-IT" sz="1200" b="1" u="none" dirty="0" smtClean="0"/>
            <a:t> </a:t>
          </a:r>
          <a:r>
            <a:rPr lang="it-IT" sz="1200" b="1" u="none" dirty="0" err="1" smtClean="0"/>
            <a:t>Risk</a:t>
          </a:r>
          <a:r>
            <a:rPr lang="it-IT" sz="1200" b="1" u="none" dirty="0" smtClean="0"/>
            <a:t> </a:t>
          </a:r>
          <a:r>
            <a:rPr lang="it-IT" sz="1200" b="1" u="none" dirty="0" err="1" smtClean="0"/>
            <a:t>Solvency</a:t>
          </a:r>
          <a:r>
            <a:rPr lang="it-IT" sz="1200" b="1" u="none" dirty="0" smtClean="0"/>
            <a:t> </a:t>
          </a:r>
          <a:r>
            <a:rPr lang="it-IT" sz="1200" b="1" u="none" dirty="0" err="1" smtClean="0"/>
            <a:t>Assessment</a:t>
          </a:r>
          <a:endParaRPr lang="it-IT" sz="1200" b="1" u="none" dirty="0"/>
        </a:p>
      </dgm:t>
    </dgm:pt>
    <dgm:pt modelId="{3027BC10-9C76-4DA6-97FE-3DB5A2C653A9}" type="parTrans" cxnId="{E3D212BD-37E1-47AE-9F75-A744009FCDAA}">
      <dgm:prSet/>
      <dgm:spPr/>
      <dgm:t>
        <a:bodyPr/>
        <a:lstStyle/>
        <a:p>
          <a:endParaRPr lang="it-IT"/>
        </a:p>
      </dgm:t>
    </dgm:pt>
    <dgm:pt modelId="{EB554C6B-1032-42EB-A168-0494B2025B4C}" type="sibTrans" cxnId="{E3D212BD-37E1-47AE-9F75-A744009FCDAA}">
      <dgm:prSet/>
      <dgm:spPr/>
      <dgm:t>
        <a:bodyPr/>
        <a:lstStyle/>
        <a:p>
          <a:endParaRPr lang="it-IT"/>
        </a:p>
      </dgm:t>
    </dgm:pt>
    <dgm:pt modelId="{0FCCEC0D-BBCD-410F-86FB-036577C9FDEB}">
      <dgm:prSet phldrT="[Testo]" custT="1"/>
      <dgm:spPr>
        <a:solidFill>
          <a:schemeClr val="accent1">
            <a:lumMod val="75000"/>
          </a:schemeClr>
        </a:solidFill>
      </dgm:spPr>
      <dgm:t>
        <a:bodyPr/>
        <a:lstStyle/>
        <a:p>
          <a:pPr algn="l"/>
          <a:r>
            <a:rPr lang="it-IT" sz="1200" b="1" u="none" dirty="0" smtClean="0"/>
            <a:t>Valutare la strategia di vendita della rete</a:t>
          </a:r>
          <a:endParaRPr lang="it-IT" sz="1200" b="1" u="none" dirty="0"/>
        </a:p>
      </dgm:t>
    </dgm:pt>
    <dgm:pt modelId="{335DEB07-9101-4744-9942-D9C7C1B68C99}" type="parTrans" cxnId="{D4E235FB-0407-49A5-BA98-8B8AAD4D2878}">
      <dgm:prSet/>
      <dgm:spPr/>
      <dgm:t>
        <a:bodyPr/>
        <a:lstStyle/>
        <a:p>
          <a:endParaRPr lang="it-IT"/>
        </a:p>
      </dgm:t>
    </dgm:pt>
    <dgm:pt modelId="{2BA92A0F-AF61-4D0D-9EAE-DA6FD5CFC0F8}" type="sibTrans" cxnId="{D4E235FB-0407-49A5-BA98-8B8AAD4D2878}">
      <dgm:prSet/>
      <dgm:spPr/>
      <dgm:t>
        <a:bodyPr/>
        <a:lstStyle/>
        <a:p>
          <a:endParaRPr lang="it-IT"/>
        </a:p>
      </dgm:t>
    </dgm:pt>
    <dgm:pt modelId="{582A3716-D4C3-4AB6-B2A2-E06D29982CC4}">
      <dgm:prSet phldrT="[Testo]" custT="1"/>
      <dgm:spPr>
        <a:solidFill>
          <a:schemeClr val="accent1">
            <a:lumMod val="75000"/>
          </a:schemeClr>
        </a:solidFill>
      </dgm:spPr>
      <dgm:t>
        <a:bodyPr/>
        <a:lstStyle/>
        <a:p>
          <a:pPr algn="l"/>
          <a:r>
            <a:rPr lang="it-IT" sz="1200" b="1" u="none" dirty="0" smtClean="0"/>
            <a:t>Scelta della migliore strategia </a:t>
          </a:r>
          <a:r>
            <a:rPr lang="it-IT" sz="1200" b="1" u="none" dirty="0" err="1" smtClean="0"/>
            <a:t>riassicurativa</a:t>
          </a:r>
          <a:endParaRPr lang="it-IT" sz="1200" b="1" u="none" dirty="0"/>
        </a:p>
      </dgm:t>
    </dgm:pt>
    <dgm:pt modelId="{02FA88C1-D34F-49B9-95DB-0CA37774F269}" type="parTrans" cxnId="{AC82E63B-F2BD-4D55-936D-DE06234134BA}">
      <dgm:prSet/>
      <dgm:spPr/>
      <dgm:t>
        <a:bodyPr/>
        <a:lstStyle/>
        <a:p>
          <a:endParaRPr lang="it-IT"/>
        </a:p>
      </dgm:t>
    </dgm:pt>
    <dgm:pt modelId="{53D22B24-6AF9-4E98-8A40-8C75D34CAD6B}" type="sibTrans" cxnId="{AC82E63B-F2BD-4D55-936D-DE06234134BA}">
      <dgm:prSet/>
      <dgm:spPr/>
      <dgm:t>
        <a:bodyPr/>
        <a:lstStyle/>
        <a:p>
          <a:endParaRPr lang="it-IT"/>
        </a:p>
      </dgm:t>
    </dgm:pt>
    <dgm:pt modelId="{1596F16C-282C-4985-93DE-99B7A8A42BE4}">
      <dgm:prSet phldrT="[Testo]" custT="1"/>
      <dgm:spPr>
        <a:solidFill>
          <a:schemeClr val="accent1">
            <a:lumMod val="75000"/>
          </a:schemeClr>
        </a:solidFill>
      </dgm:spPr>
      <dgm:t>
        <a:bodyPr/>
        <a:lstStyle/>
        <a:p>
          <a:pPr algn="l"/>
          <a:r>
            <a:rPr lang="it-IT" sz="1200" b="1" u="none" dirty="0" smtClean="0"/>
            <a:t> Definizione Modello Interno</a:t>
          </a:r>
          <a:endParaRPr lang="it-IT" sz="1200" b="1" u="none" dirty="0"/>
        </a:p>
      </dgm:t>
    </dgm:pt>
    <dgm:pt modelId="{71816F4C-5A41-41AA-8A84-208564164A45}" type="parTrans" cxnId="{21C2E08B-3E9C-4FA0-8C01-8D23984EB627}">
      <dgm:prSet/>
      <dgm:spPr/>
      <dgm:t>
        <a:bodyPr/>
        <a:lstStyle/>
        <a:p>
          <a:endParaRPr lang="it-IT"/>
        </a:p>
      </dgm:t>
    </dgm:pt>
    <dgm:pt modelId="{7BE58C73-518A-4F11-A187-805ACC02AC79}" type="sibTrans" cxnId="{21C2E08B-3E9C-4FA0-8C01-8D23984EB627}">
      <dgm:prSet/>
      <dgm:spPr/>
      <dgm:t>
        <a:bodyPr/>
        <a:lstStyle/>
        <a:p>
          <a:endParaRPr lang="it-IT"/>
        </a:p>
      </dgm:t>
    </dgm:pt>
    <dgm:pt modelId="{E3283647-FA3F-4992-89B2-32B5DDF057F9}">
      <dgm:prSet phldrT="[Testo]" custT="1"/>
      <dgm:spPr>
        <a:solidFill>
          <a:schemeClr val="accent1">
            <a:lumMod val="75000"/>
          </a:schemeClr>
        </a:solidFill>
      </dgm:spPr>
      <dgm:t>
        <a:bodyPr/>
        <a:lstStyle/>
        <a:p>
          <a:pPr algn="l"/>
          <a:r>
            <a:rPr lang="it-IT" sz="1200" b="1" u="none" dirty="0" smtClean="0"/>
            <a:t> Interazione tra Funzione Attuariale e </a:t>
          </a:r>
          <a:r>
            <a:rPr lang="it-IT" sz="1200" b="1" u="none" dirty="0" err="1" smtClean="0"/>
            <a:t>Risk</a:t>
          </a:r>
          <a:r>
            <a:rPr lang="it-IT" sz="1200" b="1" u="none" dirty="0" smtClean="0"/>
            <a:t> Manager</a:t>
          </a:r>
          <a:endParaRPr lang="it-IT" sz="1200" b="1" u="none" dirty="0"/>
        </a:p>
      </dgm:t>
    </dgm:pt>
    <dgm:pt modelId="{48F3D0A1-1C0B-4CA5-B8CD-32979B50F3F7}" type="parTrans" cxnId="{B44A160B-939D-4156-B5B0-1F35BC39523E}">
      <dgm:prSet/>
      <dgm:spPr/>
      <dgm:t>
        <a:bodyPr/>
        <a:lstStyle/>
        <a:p>
          <a:endParaRPr lang="it-IT"/>
        </a:p>
      </dgm:t>
    </dgm:pt>
    <dgm:pt modelId="{A156B624-C5DC-43CA-A5B5-A56CCE31F1A9}" type="sibTrans" cxnId="{B44A160B-939D-4156-B5B0-1F35BC39523E}">
      <dgm:prSet/>
      <dgm:spPr/>
      <dgm:t>
        <a:bodyPr/>
        <a:lstStyle/>
        <a:p>
          <a:endParaRPr lang="it-IT"/>
        </a:p>
      </dgm:t>
    </dgm:pt>
    <dgm:pt modelId="{0BFB5151-04F5-4596-98B4-9E21BD0B7CD6}">
      <dgm:prSet phldrT="[Testo]" custT="1"/>
      <dgm:spPr>
        <a:solidFill>
          <a:schemeClr val="accent1">
            <a:lumMod val="75000"/>
          </a:schemeClr>
        </a:solidFill>
      </dgm:spPr>
      <dgm:t>
        <a:bodyPr/>
        <a:lstStyle/>
        <a:p>
          <a:pPr algn="l"/>
          <a:r>
            <a:rPr lang="it-IT" sz="1200" b="1" u="none" dirty="0" smtClean="0">
              <a:solidFill>
                <a:schemeClr val="bg1"/>
              </a:solidFill>
            </a:rPr>
            <a:t>Valutazioni di redditività lordo e netto riassicurazione</a:t>
          </a:r>
          <a:endParaRPr lang="it-IT" sz="1200" b="1" u="none" dirty="0"/>
        </a:p>
      </dgm:t>
    </dgm:pt>
    <dgm:pt modelId="{74359FD1-E4BC-4CB7-92A0-E49BA14D36FA}" type="parTrans" cxnId="{D2D85399-92D2-4A2B-8E73-1F2BFD83A585}">
      <dgm:prSet/>
      <dgm:spPr/>
      <dgm:t>
        <a:bodyPr/>
        <a:lstStyle/>
        <a:p>
          <a:endParaRPr lang="en-US"/>
        </a:p>
      </dgm:t>
    </dgm:pt>
    <dgm:pt modelId="{3AAD44B5-6DB1-4D05-BBCC-CA71DE2C839C}" type="sibTrans" cxnId="{D2D85399-92D2-4A2B-8E73-1F2BFD83A585}">
      <dgm:prSet/>
      <dgm:spPr/>
      <dgm:t>
        <a:bodyPr/>
        <a:lstStyle/>
        <a:p>
          <a:endParaRPr lang="en-US"/>
        </a:p>
      </dgm:t>
    </dgm:pt>
    <dgm:pt modelId="{9079BB1E-4961-48C4-B85C-7526EA3262C7}">
      <dgm:prSet phldrT="[Testo]" custT="1"/>
      <dgm:spPr>
        <a:solidFill>
          <a:schemeClr val="accent1">
            <a:lumMod val="75000"/>
          </a:schemeClr>
        </a:solidFill>
      </dgm:spPr>
      <dgm:t>
        <a:bodyPr/>
        <a:lstStyle/>
        <a:p>
          <a:pPr algn="l"/>
          <a:r>
            <a:rPr lang="it-IT" sz="1200" b="1" u="none" dirty="0" smtClean="0"/>
            <a:t>Valutazione a posteriori della performance degli accordi di riassicurazione</a:t>
          </a:r>
          <a:endParaRPr lang="it-IT" sz="1200" b="1" u="none" dirty="0"/>
        </a:p>
      </dgm:t>
    </dgm:pt>
    <dgm:pt modelId="{3BB5F4CC-A9A5-4FB3-9D82-9D29711B570F}" type="parTrans" cxnId="{7FA21247-17E5-4CDE-9E34-F48E29EDB1DF}">
      <dgm:prSet/>
      <dgm:spPr/>
      <dgm:t>
        <a:bodyPr/>
        <a:lstStyle/>
        <a:p>
          <a:endParaRPr lang="en-US"/>
        </a:p>
      </dgm:t>
    </dgm:pt>
    <dgm:pt modelId="{AAD04AD7-FB6C-4C21-B887-D7D0ADEC1A5F}" type="sibTrans" cxnId="{7FA21247-17E5-4CDE-9E34-F48E29EDB1DF}">
      <dgm:prSet/>
      <dgm:spPr/>
      <dgm:t>
        <a:bodyPr/>
        <a:lstStyle/>
        <a:p>
          <a:endParaRPr lang="en-US"/>
        </a:p>
      </dgm:t>
    </dgm:pt>
    <dgm:pt modelId="{4AFF65BB-0484-4A6E-AF7A-AC39D0C7F3F4}">
      <dgm:prSet phldrT="[Testo]" custT="1"/>
      <dgm:spPr/>
      <dgm:t>
        <a:bodyPr/>
        <a:lstStyle/>
        <a:p>
          <a:pPr algn="just"/>
          <a:endParaRPr lang="it-IT" sz="1200" dirty="0">
            <a:solidFill>
              <a:srgbClr val="FF0000"/>
            </a:solidFill>
          </a:endParaRPr>
        </a:p>
      </dgm:t>
    </dgm:pt>
    <dgm:pt modelId="{EECDA475-6C8A-4255-8133-C2CAC780A97E}" type="sibTrans" cxnId="{49308A88-B521-4933-B5FE-1EBF5CE5C6C3}">
      <dgm:prSet/>
      <dgm:spPr/>
      <dgm:t>
        <a:bodyPr/>
        <a:lstStyle/>
        <a:p>
          <a:endParaRPr lang="it-IT"/>
        </a:p>
      </dgm:t>
    </dgm:pt>
    <dgm:pt modelId="{005F4B3E-0683-4590-B8D7-B192AE70DE36}" type="parTrans" cxnId="{49308A88-B521-4933-B5FE-1EBF5CE5C6C3}">
      <dgm:prSet/>
      <dgm:spPr/>
      <dgm:t>
        <a:bodyPr/>
        <a:lstStyle/>
        <a:p>
          <a:endParaRPr lang="it-IT"/>
        </a:p>
      </dgm:t>
    </dgm:pt>
    <dgm:pt modelId="{1FBBD9DC-E687-4D70-A044-5D665FF99032}">
      <dgm:prSet phldrT="[Testo]" custT="1"/>
      <dgm:spPr>
        <a:solidFill>
          <a:schemeClr val="accent1">
            <a:lumMod val="75000"/>
          </a:schemeClr>
        </a:solidFill>
      </dgm:spPr>
      <dgm:t>
        <a:bodyPr/>
        <a:lstStyle/>
        <a:p>
          <a:pPr algn="l"/>
          <a:endParaRPr lang="it-IT" sz="1200" b="1" u="none" dirty="0">
            <a:solidFill>
              <a:schemeClr val="bg1"/>
            </a:solidFill>
          </a:endParaRPr>
        </a:p>
      </dgm:t>
    </dgm:pt>
    <dgm:pt modelId="{8F293965-C3B9-4973-B8D4-D79718125095}" type="parTrans" cxnId="{5CE27D65-574F-4A80-AF7C-9F73021A56F4}">
      <dgm:prSet/>
      <dgm:spPr/>
      <dgm:t>
        <a:bodyPr/>
        <a:lstStyle/>
        <a:p>
          <a:endParaRPr lang="en-US"/>
        </a:p>
      </dgm:t>
    </dgm:pt>
    <dgm:pt modelId="{273C33A2-ED6E-40A4-A12C-FF0C998C5C8A}" type="sibTrans" cxnId="{5CE27D65-574F-4A80-AF7C-9F73021A56F4}">
      <dgm:prSet/>
      <dgm:spPr/>
      <dgm:t>
        <a:bodyPr/>
        <a:lstStyle/>
        <a:p>
          <a:endParaRPr lang="en-US"/>
        </a:p>
      </dgm:t>
    </dgm:pt>
    <dgm:pt modelId="{F776D4CF-940D-4974-9C2A-D61628D29D91}">
      <dgm:prSet phldrT="[Testo]" custT="1"/>
      <dgm:spPr>
        <a:solidFill>
          <a:schemeClr val="accent1">
            <a:lumMod val="75000"/>
          </a:schemeClr>
        </a:solidFill>
      </dgm:spPr>
      <dgm:t>
        <a:bodyPr/>
        <a:lstStyle/>
        <a:p>
          <a:pPr algn="l"/>
          <a:endParaRPr lang="it-IT" sz="1200" b="1" u="none" dirty="0"/>
        </a:p>
      </dgm:t>
    </dgm:pt>
    <dgm:pt modelId="{ED2D6C65-5F33-41C0-89B7-BB3A86C8D74A}" type="parTrans" cxnId="{71B49C9A-FC76-4765-A3A3-4E5F46952663}">
      <dgm:prSet/>
      <dgm:spPr/>
      <dgm:t>
        <a:bodyPr/>
        <a:lstStyle/>
        <a:p>
          <a:endParaRPr lang="en-US"/>
        </a:p>
      </dgm:t>
    </dgm:pt>
    <dgm:pt modelId="{4F58319A-61F9-4530-9FA6-BC258C3362A5}" type="sibTrans" cxnId="{71B49C9A-FC76-4765-A3A3-4E5F46952663}">
      <dgm:prSet/>
      <dgm:spPr/>
      <dgm:t>
        <a:bodyPr/>
        <a:lstStyle/>
        <a:p>
          <a:endParaRPr lang="en-US"/>
        </a:p>
      </dgm:t>
    </dgm:pt>
    <dgm:pt modelId="{C1D0291A-1061-421B-B25D-6BFE7FE7C504}">
      <dgm:prSet phldrT="[Testo]" custT="1"/>
      <dgm:spPr>
        <a:solidFill>
          <a:schemeClr val="accent1">
            <a:lumMod val="75000"/>
          </a:schemeClr>
        </a:solidFill>
      </dgm:spPr>
      <dgm:t>
        <a:bodyPr/>
        <a:lstStyle/>
        <a:p>
          <a:pPr algn="l"/>
          <a:endParaRPr lang="it-IT" sz="1200" b="1" u="none" dirty="0"/>
        </a:p>
      </dgm:t>
    </dgm:pt>
    <dgm:pt modelId="{64DAF861-872E-491C-98A2-6BE4DE44E0D6}" type="parTrans" cxnId="{84CFEEB1-B152-409A-8A24-6499D0C4523B}">
      <dgm:prSet/>
      <dgm:spPr/>
      <dgm:t>
        <a:bodyPr/>
        <a:lstStyle/>
        <a:p>
          <a:endParaRPr lang="en-US"/>
        </a:p>
      </dgm:t>
    </dgm:pt>
    <dgm:pt modelId="{3EED2D7F-4CB0-4BEB-A912-869DBE751EE6}" type="sibTrans" cxnId="{84CFEEB1-B152-409A-8A24-6499D0C4523B}">
      <dgm:prSet/>
      <dgm:spPr/>
      <dgm:t>
        <a:bodyPr/>
        <a:lstStyle/>
        <a:p>
          <a:endParaRPr lang="en-US"/>
        </a:p>
      </dgm:t>
    </dgm:pt>
    <dgm:pt modelId="{989F8574-65FC-4BD6-9C2D-ECCFEBDBDFA0}">
      <dgm:prSet phldrT="[Testo]" custT="1"/>
      <dgm:spPr>
        <a:solidFill>
          <a:schemeClr val="accent1">
            <a:lumMod val="75000"/>
          </a:schemeClr>
        </a:solidFill>
      </dgm:spPr>
      <dgm:t>
        <a:bodyPr/>
        <a:lstStyle/>
        <a:p>
          <a:pPr algn="l"/>
          <a:endParaRPr lang="it-IT" sz="1200" b="1" u="none" dirty="0"/>
        </a:p>
      </dgm:t>
    </dgm:pt>
    <dgm:pt modelId="{3C71465A-5C6A-4128-A483-06C078E8AB8A}" type="parTrans" cxnId="{60D0D5EE-B7BE-4AC3-AE5C-7CB1CF22A07C}">
      <dgm:prSet/>
      <dgm:spPr/>
      <dgm:t>
        <a:bodyPr/>
        <a:lstStyle/>
        <a:p>
          <a:endParaRPr lang="en-US"/>
        </a:p>
      </dgm:t>
    </dgm:pt>
    <dgm:pt modelId="{F8D8E9F7-F094-4958-BD67-EA425973278C}" type="sibTrans" cxnId="{60D0D5EE-B7BE-4AC3-AE5C-7CB1CF22A07C}">
      <dgm:prSet/>
      <dgm:spPr/>
      <dgm:t>
        <a:bodyPr/>
        <a:lstStyle/>
        <a:p>
          <a:endParaRPr lang="en-US"/>
        </a:p>
      </dgm:t>
    </dgm:pt>
    <dgm:pt modelId="{1C90CD83-E480-41A6-A99F-A763FBAADA98}">
      <dgm:prSet phldrT="[Testo]" custT="1"/>
      <dgm:spPr>
        <a:solidFill>
          <a:schemeClr val="accent1">
            <a:lumMod val="75000"/>
          </a:schemeClr>
        </a:solidFill>
      </dgm:spPr>
      <dgm:t>
        <a:bodyPr/>
        <a:lstStyle/>
        <a:p>
          <a:pPr algn="l"/>
          <a:endParaRPr lang="it-IT" sz="1200" b="1" u="none" dirty="0"/>
        </a:p>
      </dgm:t>
    </dgm:pt>
    <dgm:pt modelId="{5C37C069-0633-4698-BCC2-C19F8A0DF7C1}" type="parTrans" cxnId="{9BA7BCD0-62BC-4B23-9C70-D94C3DC53873}">
      <dgm:prSet/>
      <dgm:spPr/>
      <dgm:t>
        <a:bodyPr/>
        <a:lstStyle/>
        <a:p>
          <a:endParaRPr lang="en-US"/>
        </a:p>
      </dgm:t>
    </dgm:pt>
    <dgm:pt modelId="{9440763D-60E5-4479-8B0F-F98F7545752A}" type="sibTrans" cxnId="{9BA7BCD0-62BC-4B23-9C70-D94C3DC53873}">
      <dgm:prSet/>
      <dgm:spPr/>
      <dgm:t>
        <a:bodyPr/>
        <a:lstStyle/>
        <a:p>
          <a:endParaRPr lang="en-US"/>
        </a:p>
      </dgm:t>
    </dgm:pt>
    <dgm:pt modelId="{F7E53576-A8E7-4BB6-B75A-F7F586FAA967}">
      <dgm:prSet phldrT="[Testo]" custT="1"/>
      <dgm:spPr>
        <a:solidFill>
          <a:schemeClr val="accent1">
            <a:lumMod val="75000"/>
          </a:schemeClr>
        </a:solidFill>
      </dgm:spPr>
      <dgm:t>
        <a:bodyPr/>
        <a:lstStyle/>
        <a:p>
          <a:pPr algn="l"/>
          <a:endParaRPr lang="it-IT" sz="1200" b="1" u="none" dirty="0"/>
        </a:p>
      </dgm:t>
    </dgm:pt>
    <dgm:pt modelId="{14B252D8-AEE4-4415-8361-A2C516648FB4}" type="parTrans" cxnId="{A65F23D3-E287-4E1A-A06D-E5C49E733F79}">
      <dgm:prSet/>
      <dgm:spPr/>
    </dgm:pt>
    <dgm:pt modelId="{B0B50D26-15C6-4CC1-9CB7-CA208EAACF3C}" type="sibTrans" cxnId="{A65F23D3-E287-4E1A-A06D-E5C49E733F79}">
      <dgm:prSet/>
      <dgm:spPr/>
    </dgm:pt>
    <dgm:pt modelId="{23784673-F7B0-4D3C-80E0-AF360A1736D2}">
      <dgm:prSet phldrT="[Testo]" custT="1"/>
      <dgm:spPr>
        <a:solidFill>
          <a:schemeClr val="accent1">
            <a:lumMod val="75000"/>
          </a:schemeClr>
        </a:solidFill>
      </dgm:spPr>
      <dgm:t>
        <a:bodyPr/>
        <a:lstStyle/>
        <a:p>
          <a:pPr algn="l"/>
          <a:endParaRPr lang="it-IT" sz="1200" b="1" u="none" dirty="0"/>
        </a:p>
      </dgm:t>
    </dgm:pt>
    <dgm:pt modelId="{34C83D44-B376-449F-BEA1-D45E562C5C7B}" type="parTrans" cxnId="{471D2689-CC3C-4CBB-9F75-4EF76223C7C3}">
      <dgm:prSet/>
      <dgm:spPr/>
    </dgm:pt>
    <dgm:pt modelId="{A8548F5D-1BF6-490F-89B1-CBBB84D84294}" type="sibTrans" cxnId="{471D2689-CC3C-4CBB-9F75-4EF76223C7C3}">
      <dgm:prSet/>
      <dgm:spPr/>
    </dgm:pt>
    <dgm:pt modelId="{20AA0AA1-4819-443E-916A-6AEDF2F3B77E}">
      <dgm:prSet phldrT="[Testo]" custT="1"/>
      <dgm:spPr>
        <a:solidFill>
          <a:schemeClr val="accent1">
            <a:lumMod val="75000"/>
          </a:schemeClr>
        </a:solidFill>
      </dgm:spPr>
      <dgm:t>
        <a:bodyPr/>
        <a:lstStyle/>
        <a:p>
          <a:pPr algn="l"/>
          <a:endParaRPr lang="it-IT" sz="1200" b="1" u="none" dirty="0"/>
        </a:p>
      </dgm:t>
    </dgm:pt>
    <dgm:pt modelId="{8582897F-0C6F-4A1D-95AF-97B9180BC8DE}" type="parTrans" cxnId="{2D4944EF-14DC-4CF6-88A7-E009BAB21F0A}">
      <dgm:prSet/>
      <dgm:spPr/>
    </dgm:pt>
    <dgm:pt modelId="{FBF86D22-4FDB-4A50-A019-E7CEABD6D1B2}" type="sibTrans" cxnId="{2D4944EF-14DC-4CF6-88A7-E009BAB21F0A}">
      <dgm:prSet/>
      <dgm:spPr/>
    </dgm:pt>
    <dgm:pt modelId="{DDD8C2E1-CF07-4BAA-960A-7425B03D4A98}" type="pres">
      <dgm:prSet presAssocID="{A2E9A557-EB01-496D-B4FC-A318EFE38398}" presName="linearFlow" presStyleCnt="0">
        <dgm:presLayoutVars>
          <dgm:dir/>
          <dgm:animLvl val="lvl"/>
          <dgm:resizeHandles/>
        </dgm:presLayoutVars>
      </dgm:prSet>
      <dgm:spPr/>
      <dgm:t>
        <a:bodyPr/>
        <a:lstStyle/>
        <a:p>
          <a:endParaRPr lang="it-IT"/>
        </a:p>
      </dgm:t>
    </dgm:pt>
    <dgm:pt modelId="{74E0679E-CBAA-41A2-91C8-B19D2A235082}" type="pres">
      <dgm:prSet presAssocID="{4AFF65BB-0484-4A6E-AF7A-AC39D0C7F3F4}" presName="compositeNode" presStyleCnt="0">
        <dgm:presLayoutVars>
          <dgm:bulletEnabled val="1"/>
        </dgm:presLayoutVars>
      </dgm:prSet>
      <dgm:spPr/>
      <dgm:t>
        <a:bodyPr/>
        <a:lstStyle/>
        <a:p>
          <a:endParaRPr lang="it-IT"/>
        </a:p>
      </dgm:t>
    </dgm:pt>
    <dgm:pt modelId="{08A86822-F8CC-4ED4-8BD0-C36EF1B91389}" type="pres">
      <dgm:prSet presAssocID="{4AFF65BB-0484-4A6E-AF7A-AC39D0C7F3F4}" presName="image" presStyleLbl="fgImgPlace1" presStyleIdx="0" presStyleCnt="3" custLinFactNeighborY="-26169"/>
      <dgm:spPr>
        <a:noFill/>
        <a:ln>
          <a:noFill/>
        </a:ln>
      </dgm:spPr>
      <dgm:t>
        <a:bodyPr/>
        <a:lstStyle/>
        <a:p>
          <a:endParaRPr lang="it-IT"/>
        </a:p>
      </dgm:t>
    </dgm:pt>
    <dgm:pt modelId="{A9489829-2ECA-4B3D-9A47-D1CF943B9442}" type="pres">
      <dgm:prSet presAssocID="{4AFF65BB-0484-4A6E-AF7A-AC39D0C7F3F4}" presName="childNode" presStyleLbl="node1" presStyleIdx="0" presStyleCnt="3" custScaleY="107777">
        <dgm:presLayoutVars>
          <dgm:bulletEnabled val="1"/>
        </dgm:presLayoutVars>
      </dgm:prSet>
      <dgm:spPr/>
      <dgm:t>
        <a:bodyPr/>
        <a:lstStyle/>
        <a:p>
          <a:endParaRPr lang="it-IT"/>
        </a:p>
      </dgm:t>
    </dgm:pt>
    <dgm:pt modelId="{745CCA8C-19A3-4DE3-8351-AC95E20BF675}" type="pres">
      <dgm:prSet presAssocID="{4AFF65BB-0484-4A6E-AF7A-AC39D0C7F3F4}" presName="parentNode" presStyleLbl="revTx" presStyleIdx="0" presStyleCnt="3">
        <dgm:presLayoutVars>
          <dgm:chMax val="0"/>
          <dgm:bulletEnabled val="1"/>
        </dgm:presLayoutVars>
      </dgm:prSet>
      <dgm:spPr/>
      <dgm:t>
        <a:bodyPr/>
        <a:lstStyle/>
        <a:p>
          <a:endParaRPr lang="it-IT"/>
        </a:p>
      </dgm:t>
    </dgm:pt>
    <dgm:pt modelId="{B5F1A549-3179-4700-9F27-12106EC2F329}" type="pres">
      <dgm:prSet presAssocID="{EECDA475-6C8A-4255-8133-C2CAC780A97E}" presName="sibTrans" presStyleCnt="0"/>
      <dgm:spPr/>
      <dgm:t>
        <a:bodyPr/>
        <a:lstStyle/>
        <a:p>
          <a:endParaRPr lang="it-IT"/>
        </a:p>
      </dgm:t>
    </dgm:pt>
    <dgm:pt modelId="{F00FE8F8-B831-4BD9-880F-0C0F2985401C}" type="pres">
      <dgm:prSet presAssocID="{74477128-3836-43D7-B6FA-94DC5E460794}" presName="compositeNode" presStyleCnt="0">
        <dgm:presLayoutVars>
          <dgm:bulletEnabled val="1"/>
        </dgm:presLayoutVars>
      </dgm:prSet>
      <dgm:spPr/>
      <dgm:t>
        <a:bodyPr/>
        <a:lstStyle/>
        <a:p>
          <a:endParaRPr lang="it-IT"/>
        </a:p>
      </dgm:t>
    </dgm:pt>
    <dgm:pt modelId="{CE1777C0-A7A7-439B-B900-FB31C1A2FEFE}" type="pres">
      <dgm:prSet presAssocID="{74477128-3836-43D7-B6FA-94DC5E460794}" presName="image" presStyleLbl="fgImgPlace1" presStyleIdx="1" presStyleCnt="3" custLinFactNeighborY="-34402"/>
      <dgm:spPr>
        <a:noFill/>
        <a:ln>
          <a:noFill/>
        </a:ln>
      </dgm:spPr>
      <dgm:t>
        <a:bodyPr/>
        <a:lstStyle/>
        <a:p>
          <a:endParaRPr lang="it-IT"/>
        </a:p>
      </dgm:t>
    </dgm:pt>
    <dgm:pt modelId="{376E55F9-2275-400C-B332-15439924A70D}" type="pres">
      <dgm:prSet presAssocID="{74477128-3836-43D7-B6FA-94DC5E460794}" presName="childNode" presStyleLbl="node1" presStyleIdx="1" presStyleCnt="3" custScaleY="108078">
        <dgm:presLayoutVars>
          <dgm:bulletEnabled val="1"/>
        </dgm:presLayoutVars>
      </dgm:prSet>
      <dgm:spPr/>
      <dgm:t>
        <a:bodyPr/>
        <a:lstStyle/>
        <a:p>
          <a:endParaRPr lang="it-IT"/>
        </a:p>
      </dgm:t>
    </dgm:pt>
    <dgm:pt modelId="{6DCD9DC0-CED8-446E-8936-2DDA5DBC4A97}" type="pres">
      <dgm:prSet presAssocID="{74477128-3836-43D7-B6FA-94DC5E460794}" presName="parentNode" presStyleLbl="revTx" presStyleIdx="1" presStyleCnt="3">
        <dgm:presLayoutVars>
          <dgm:chMax val="0"/>
          <dgm:bulletEnabled val="1"/>
        </dgm:presLayoutVars>
      </dgm:prSet>
      <dgm:spPr/>
      <dgm:t>
        <a:bodyPr/>
        <a:lstStyle/>
        <a:p>
          <a:endParaRPr lang="it-IT"/>
        </a:p>
      </dgm:t>
    </dgm:pt>
    <dgm:pt modelId="{9AD88018-D2EA-45F5-9208-E193571C5C0D}" type="pres">
      <dgm:prSet presAssocID="{DB6D13A4-A598-4327-B476-D13D72F34C3A}" presName="sibTrans" presStyleCnt="0"/>
      <dgm:spPr/>
      <dgm:t>
        <a:bodyPr/>
        <a:lstStyle/>
        <a:p>
          <a:endParaRPr lang="it-IT"/>
        </a:p>
      </dgm:t>
    </dgm:pt>
    <dgm:pt modelId="{4D4DE122-B6DA-45FF-AEB1-1275C8882987}" type="pres">
      <dgm:prSet presAssocID="{4177D8F6-0092-459C-A9E6-26F2205224EB}" presName="compositeNode" presStyleCnt="0">
        <dgm:presLayoutVars>
          <dgm:bulletEnabled val="1"/>
        </dgm:presLayoutVars>
      </dgm:prSet>
      <dgm:spPr/>
      <dgm:t>
        <a:bodyPr/>
        <a:lstStyle/>
        <a:p>
          <a:endParaRPr lang="it-IT"/>
        </a:p>
      </dgm:t>
    </dgm:pt>
    <dgm:pt modelId="{784BB576-D7EF-4B8A-BC41-6FBFD64D91AE}" type="pres">
      <dgm:prSet presAssocID="{4177D8F6-0092-459C-A9E6-26F2205224EB}" presName="image" presStyleLbl="fgImgPlace1" presStyleIdx="2" presStyleCnt="3" custLinFactNeighborX="-8786" custLinFactNeighborY="-26169"/>
      <dgm:spPr>
        <a:noFill/>
        <a:ln>
          <a:noFill/>
        </a:ln>
      </dgm:spPr>
      <dgm:t>
        <a:bodyPr/>
        <a:lstStyle/>
        <a:p>
          <a:endParaRPr lang="it-IT"/>
        </a:p>
      </dgm:t>
    </dgm:pt>
    <dgm:pt modelId="{62FEDCEA-3FCA-4259-8981-D0CE13A1E3AA}" type="pres">
      <dgm:prSet presAssocID="{4177D8F6-0092-459C-A9E6-26F2205224EB}" presName="childNode" presStyleLbl="node1" presStyleIdx="2" presStyleCnt="3" custScaleY="107777" custLinFactNeighborX="-23604" custLinFactNeighborY="-282">
        <dgm:presLayoutVars>
          <dgm:bulletEnabled val="1"/>
        </dgm:presLayoutVars>
      </dgm:prSet>
      <dgm:spPr/>
      <dgm:t>
        <a:bodyPr/>
        <a:lstStyle/>
        <a:p>
          <a:endParaRPr lang="it-IT"/>
        </a:p>
      </dgm:t>
    </dgm:pt>
    <dgm:pt modelId="{4AB5B61F-6EC8-44CF-B162-018AED707FB7}" type="pres">
      <dgm:prSet presAssocID="{4177D8F6-0092-459C-A9E6-26F2205224EB}" presName="parentNode" presStyleLbl="revTx" presStyleIdx="2" presStyleCnt="3" custScaleX="291713" custScaleY="98130">
        <dgm:presLayoutVars>
          <dgm:chMax val="0"/>
          <dgm:bulletEnabled val="1"/>
        </dgm:presLayoutVars>
      </dgm:prSet>
      <dgm:spPr/>
      <dgm:t>
        <a:bodyPr/>
        <a:lstStyle/>
        <a:p>
          <a:endParaRPr lang="it-IT"/>
        </a:p>
      </dgm:t>
    </dgm:pt>
  </dgm:ptLst>
  <dgm:cxnLst>
    <dgm:cxn modelId="{F18BEEB0-7C81-40A7-92B1-356167B21455}" type="presOf" srcId="{F7EAEE9B-76ED-4255-ABC4-1E5172430264}" destId="{62FEDCEA-3FCA-4259-8981-D0CE13A1E3AA}" srcOrd="0" destOrd="0" presId="urn:microsoft.com/office/officeart/2005/8/layout/hList2#1"/>
    <dgm:cxn modelId="{1D3D38FC-CA53-441C-A680-F2149397ACCF}" type="presOf" srcId="{F4CBF750-75D7-4049-8162-4E5B2C954282}" destId="{62FEDCEA-3FCA-4259-8981-D0CE13A1E3AA}" srcOrd="0" destOrd="2" presId="urn:microsoft.com/office/officeart/2005/8/layout/hList2#1"/>
    <dgm:cxn modelId="{6FD49ADB-41A2-4057-958F-94758C3E88C9}" type="presOf" srcId="{1703FA5E-FD3B-42C6-BC15-B84A06E17937}" destId="{A9489829-2ECA-4B3D-9A47-D1CF943B9442}" srcOrd="0" destOrd="0" presId="urn:microsoft.com/office/officeart/2005/8/layout/hList2#1"/>
    <dgm:cxn modelId="{CB37727F-18AF-47DD-8241-F91AC2957CCE}" type="presOf" srcId="{4AB483D1-4923-45A3-B766-B73F6C29B6CD}" destId="{A9489829-2ECA-4B3D-9A47-D1CF943B9442}" srcOrd="0" destOrd="2" presId="urn:microsoft.com/office/officeart/2005/8/layout/hList2#1"/>
    <dgm:cxn modelId="{21C2E08B-3E9C-4FA0-8C01-8D23984EB627}" srcId="{4177D8F6-0092-459C-A9E6-26F2205224EB}" destId="{1596F16C-282C-4985-93DE-99B7A8A42BE4}" srcOrd="4" destOrd="0" parTransId="{71816F4C-5A41-41AA-8A84-208564164A45}" sibTransId="{7BE58C73-518A-4F11-A187-805ACC02AC79}"/>
    <dgm:cxn modelId="{B44A160B-939D-4156-B5B0-1F35BC39523E}" srcId="{4177D8F6-0092-459C-A9E6-26F2205224EB}" destId="{E3283647-FA3F-4992-89B2-32B5DDF057F9}" srcOrd="6" destOrd="0" parTransId="{48F3D0A1-1C0B-4CA5-B8CD-32979B50F3F7}" sibTransId="{A156B624-C5DC-43CA-A5B5-A56CCE31F1A9}"/>
    <dgm:cxn modelId="{A465BEDA-26BD-40F1-AA2B-607A2D0ED7C5}" type="presOf" srcId="{0FCCEC0D-BBCD-410F-86FB-036577C9FDEB}" destId="{A9489829-2ECA-4B3D-9A47-D1CF943B9442}" srcOrd="0" destOrd="4" presId="urn:microsoft.com/office/officeart/2005/8/layout/hList2#1"/>
    <dgm:cxn modelId="{B26D6FAE-B60B-4760-ADBF-568A538688F6}" type="presOf" srcId="{23784673-F7B0-4D3C-80E0-AF360A1736D2}" destId="{62FEDCEA-3FCA-4259-8981-D0CE13A1E3AA}" srcOrd="0" destOrd="3" presId="urn:microsoft.com/office/officeart/2005/8/layout/hList2#1"/>
    <dgm:cxn modelId="{91289F3F-5A51-4938-A362-2B709999CA15}" type="presOf" srcId="{989F8574-65FC-4BD6-9C2D-ECCFEBDBDFA0}" destId="{376E55F9-2275-400C-B332-15439924A70D}" srcOrd="0" destOrd="3" presId="urn:microsoft.com/office/officeart/2005/8/layout/hList2#1"/>
    <dgm:cxn modelId="{D4E235FB-0407-49A5-BA98-8B8AAD4D2878}" srcId="{4AFF65BB-0484-4A6E-AF7A-AC39D0C7F3F4}" destId="{0FCCEC0D-BBCD-410F-86FB-036577C9FDEB}" srcOrd="4" destOrd="0" parTransId="{335DEB07-9101-4744-9942-D9C7C1B68C99}" sibTransId="{2BA92A0F-AF61-4D0D-9EAE-DA6FD5CFC0F8}"/>
    <dgm:cxn modelId="{C20874D2-7C63-4E20-85BB-3B5B2B9BA857}" type="presOf" srcId="{582A3716-D4C3-4AB6-B2A2-E06D29982CC4}" destId="{376E55F9-2275-400C-B332-15439924A70D}" srcOrd="0" destOrd="4" presId="urn:microsoft.com/office/officeart/2005/8/layout/hList2#1"/>
    <dgm:cxn modelId="{23325825-1935-422B-95DE-BD296921CF36}" type="presOf" srcId="{E3283647-FA3F-4992-89B2-32B5DDF057F9}" destId="{62FEDCEA-3FCA-4259-8981-D0CE13A1E3AA}" srcOrd="0" destOrd="6" presId="urn:microsoft.com/office/officeart/2005/8/layout/hList2#1"/>
    <dgm:cxn modelId="{60D0D5EE-B7BE-4AC3-AE5C-7CB1CF22A07C}" srcId="{74477128-3836-43D7-B6FA-94DC5E460794}" destId="{989F8574-65FC-4BD6-9C2D-ECCFEBDBDFA0}" srcOrd="3" destOrd="0" parTransId="{3C71465A-5C6A-4128-A483-06C078E8AB8A}" sibTransId="{F8D8E9F7-F094-4958-BD67-EA425973278C}"/>
    <dgm:cxn modelId="{AC82E63B-F2BD-4D55-936D-DE06234134BA}" srcId="{74477128-3836-43D7-B6FA-94DC5E460794}" destId="{582A3716-D4C3-4AB6-B2A2-E06D29982CC4}" srcOrd="4" destOrd="0" parTransId="{02FA88C1-D34F-49B9-95DB-0CA37774F269}" sibTransId="{53D22B24-6AF9-4E98-8A40-8C75D34CAD6B}"/>
    <dgm:cxn modelId="{5CD9A178-F72C-418A-AB78-26904E5537E2}" srcId="{A2E9A557-EB01-496D-B4FC-A318EFE38398}" destId="{4177D8F6-0092-459C-A9E6-26F2205224EB}" srcOrd="2" destOrd="0" parTransId="{6F79AE65-1C13-4DCF-9995-270ACA2CA908}" sibTransId="{485E0D6F-882E-452D-8D3A-9609BE6A9C3D}"/>
    <dgm:cxn modelId="{84CFEEB1-B152-409A-8A24-6499D0C4523B}" srcId="{74477128-3836-43D7-B6FA-94DC5E460794}" destId="{C1D0291A-1061-421B-B25D-6BFE7FE7C504}" srcOrd="1" destOrd="0" parTransId="{64DAF861-872E-491C-98A2-6BE4DE44E0D6}" sibTransId="{3EED2D7F-4CB0-4BEB-A912-869DBE751EE6}"/>
    <dgm:cxn modelId="{EBE7D178-A343-4397-BA13-BEC1F34DCD21}" srcId="{4AFF65BB-0484-4A6E-AF7A-AC39D0C7F3F4}" destId="{1703FA5E-FD3B-42C6-BC15-B84A06E17937}" srcOrd="0" destOrd="0" parTransId="{E1161772-76E0-4523-AB70-984886BD3D1B}" sibTransId="{C1C3B817-C82A-451A-8676-93D673E96FA2}"/>
    <dgm:cxn modelId="{9BA7BCD0-62BC-4B23-9C70-D94C3DC53873}" srcId="{74477128-3836-43D7-B6FA-94DC5E460794}" destId="{1C90CD83-E480-41A6-A99F-A763FBAADA98}" srcOrd="5" destOrd="0" parTransId="{5C37C069-0633-4698-BCC2-C19F8A0DF7C1}" sibTransId="{9440763D-60E5-4479-8B0F-F98F7545752A}"/>
    <dgm:cxn modelId="{3AF69AB2-7DBE-4E5F-9D95-BFEAAF3BC782}" srcId="{4AFF65BB-0484-4A6E-AF7A-AC39D0C7F3F4}" destId="{4AB483D1-4923-45A3-B766-B73F6C29B6CD}" srcOrd="2" destOrd="0" parTransId="{156F413C-DCE7-45EC-965E-3813DA13F769}" sibTransId="{9112D48F-3A42-4DFD-8C1E-E4BB386D87E4}"/>
    <dgm:cxn modelId="{E2EDDCB3-E227-42B5-8856-8E051E93B3D3}" type="presOf" srcId="{1FBBD9DC-E687-4D70-A044-5D665FF99032}" destId="{A9489829-2ECA-4B3D-9A47-D1CF943B9442}" srcOrd="0" destOrd="1" presId="urn:microsoft.com/office/officeart/2005/8/layout/hList2#1"/>
    <dgm:cxn modelId="{A7EA07D8-BC5A-4174-8DF7-EF4274EBFDBA}" type="presOf" srcId="{A2E9A557-EB01-496D-B4FC-A318EFE38398}" destId="{DDD8C2E1-CF07-4BAA-960A-7425B03D4A98}" srcOrd="0" destOrd="0" presId="urn:microsoft.com/office/officeart/2005/8/layout/hList2#1"/>
    <dgm:cxn modelId="{AA79D3E4-1A22-4924-9FA4-FC5439E54829}" type="presOf" srcId="{4AFF65BB-0484-4A6E-AF7A-AC39D0C7F3F4}" destId="{745CCA8C-19A3-4DE3-8351-AC95E20BF675}" srcOrd="0" destOrd="0" presId="urn:microsoft.com/office/officeart/2005/8/layout/hList2#1"/>
    <dgm:cxn modelId="{E3D212BD-37E1-47AE-9F75-A744009FCDAA}" srcId="{4177D8F6-0092-459C-A9E6-26F2205224EB}" destId="{F4CBF750-75D7-4049-8162-4E5B2C954282}" srcOrd="2" destOrd="0" parTransId="{3027BC10-9C76-4DA6-97FE-3DB5A2C653A9}" sibTransId="{EB554C6B-1032-42EB-A168-0494B2025B4C}"/>
    <dgm:cxn modelId="{2D4944EF-14DC-4CF6-88A7-E009BAB21F0A}" srcId="{4177D8F6-0092-459C-A9E6-26F2205224EB}" destId="{20AA0AA1-4819-443E-916A-6AEDF2F3B77E}" srcOrd="5" destOrd="0" parTransId="{8582897F-0C6F-4A1D-95AF-97B9180BC8DE}" sibTransId="{FBF86D22-4FDB-4A50-A019-E7CEABD6D1B2}"/>
    <dgm:cxn modelId="{D2D85399-92D2-4A2B-8E73-1F2BFD83A585}" srcId="{74477128-3836-43D7-B6FA-94DC5E460794}" destId="{0BFB5151-04F5-4596-98B4-9E21BD0B7CD6}" srcOrd="2" destOrd="0" parTransId="{74359FD1-E4BC-4CB7-92A0-E49BA14D36FA}" sibTransId="{3AAD44B5-6DB1-4D05-BBCC-CA71DE2C839C}"/>
    <dgm:cxn modelId="{DF4D15C2-E43F-4CB2-9542-73B08059894E}" srcId="{74477128-3836-43D7-B6FA-94DC5E460794}" destId="{1D89AF3D-C756-4017-B10F-6DB019FE99DE}" srcOrd="0" destOrd="0" parTransId="{88DFD0BE-7539-4DA7-8642-81D649446F4E}" sibTransId="{052C1E6B-1E7D-42DF-AD22-3518C3E038FE}"/>
    <dgm:cxn modelId="{64D43D1C-5949-46A8-B824-766C4150BB94}" type="presOf" srcId="{74477128-3836-43D7-B6FA-94DC5E460794}" destId="{6DCD9DC0-CED8-446E-8936-2DDA5DBC4A97}" srcOrd="0" destOrd="0" presId="urn:microsoft.com/office/officeart/2005/8/layout/hList2#1"/>
    <dgm:cxn modelId="{7630F33B-090E-4908-AE1D-1F2EF4944D1D}" type="presOf" srcId="{4177D8F6-0092-459C-A9E6-26F2205224EB}" destId="{4AB5B61F-6EC8-44CF-B162-018AED707FB7}" srcOrd="0" destOrd="0" presId="urn:microsoft.com/office/officeart/2005/8/layout/hList2#1"/>
    <dgm:cxn modelId="{49308A88-B521-4933-B5FE-1EBF5CE5C6C3}" srcId="{A2E9A557-EB01-496D-B4FC-A318EFE38398}" destId="{4AFF65BB-0484-4A6E-AF7A-AC39D0C7F3F4}" srcOrd="0" destOrd="0" parTransId="{005F4B3E-0683-4590-B8D7-B192AE70DE36}" sibTransId="{EECDA475-6C8A-4255-8133-C2CAC780A97E}"/>
    <dgm:cxn modelId="{2D6B7717-D729-4F40-92BC-5D05706399B9}" type="presOf" srcId="{9079BB1E-4961-48C4-B85C-7526EA3262C7}" destId="{376E55F9-2275-400C-B332-15439924A70D}" srcOrd="0" destOrd="6" presId="urn:microsoft.com/office/officeart/2005/8/layout/hList2#1"/>
    <dgm:cxn modelId="{89562A4C-D0B9-47D3-9E70-812F5C16C6C1}" srcId="{4177D8F6-0092-459C-A9E6-26F2205224EB}" destId="{F7EAEE9B-76ED-4255-ABC4-1E5172430264}" srcOrd="0" destOrd="0" parTransId="{77EF12DB-E9C5-4368-B169-FDDDCE550A59}" sibTransId="{EEE70284-4762-402E-880F-F70ADA492185}"/>
    <dgm:cxn modelId="{834B5E2F-04DD-4FA0-A54E-ED6622E82F97}" type="presOf" srcId="{1596F16C-282C-4985-93DE-99B7A8A42BE4}" destId="{62FEDCEA-3FCA-4259-8981-D0CE13A1E3AA}" srcOrd="0" destOrd="4" presId="urn:microsoft.com/office/officeart/2005/8/layout/hList2#1"/>
    <dgm:cxn modelId="{5CE27D65-574F-4A80-AF7C-9F73021A56F4}" srcId="{4AFF65BB-0484-4A6E-AF7A-AC39D0C7F3F4}" destId="{1FBBD9DC-E687-4D70-A044-5D665FF99032}" srcOrd="1" destOrd="0" parTransId="{8F293965-C3B9-4973-B8D4-D79718125095}" sibTransId="{273C33A2-ED6E-40A4-A12C-FF0C998C5C8A}"/>
    <dgm:cxn modelId="{71B49C9A-FC76-4765-A3A3-4E5F46952663}" srcId="{4AFF65BB-0484-4A6E-AF7A-AC39D0C7F3F4}" destId="{F776D4CF-940D-4974-9C2A-D61628D29D91}" srcOrd="3" destOrd="0" parTransId="{ED2D6C65-5F33-41C0-89B7-BB3A86C8D74A}" sibTransId="{4F58319A-61F9-4530-9FA6-BC258C3362A5}"/>
    <dgm:cxn modelId="{33094121-C91A-485E-8262-9BCEC104AAE0}" srcId="{A2E9A557-EB01-496D-B4FC-A318EFE38398}" destId="{74477128-3836-43D7-B6FA-94DC5E460794}" srcOrd="1" destOrd="0" parTransId="{4F85C9BF-0606-44A6-AA36-845E4163299E}" sibTransId="{DB6D13A4-A598-4327-B476-D13D72F34C3A}"/>
    <dgm:cxn modelId="{7DC36E19-24D1-44C3-85C1-AA579FDF27B9}" type="presOf" srcId="{C1D0291A-1061-421B-B25D-6BFE7FE7C504}" destId="{376E55F9-2275-400C-B332-15439924A70D}" srcOrd="0" destOrd="1" presId="urn:microsoft.com/office/officeart/2005/8/layout/hList2#1"/>
    <dgm:cxn modelId="{CC6FEBDA-549C-4A33-BDB6-1075DD8B8F26}" type="presOf" srcId="{0BFB5151-04F5-4596-98B4-9E21BD0B7CD6}" destId="{376E55F9-2275-400C-B332-15439924A70D}" srcOrd="0" destOrd="2" presId="urn:microsoft.com/office/officeart/2005/8/layout/hList2#1"/>
    <dgm:cxn modelId="{471D2689-CC3C-4CBB-9F75-4EF76223C7C3}" srcId="{4177D8F6-0092-459C-A9E6-26F2205224EB}" destId="{23784673-F7B0-4D3C-80E0-AF360A1736D2}" srcOrd="3" destOrd="0" parTransId="{34C83D44-B376-449F-BEA1-D45E562C5C7B}" sibTransId="{A8548F5D-1BF6-490F-89B1-CBBB84D84294}"/>
    <dgm:cxn modelId="{C431A6F8-FB37-41FC-8A41-203AEBE6ADEA}" type="presOf" srcId="{1D89AF3D-C756-4017-B10F-6DB019FE99DE}" destId="{376E55F9-2275-400C-B332-15439924A70D}" srcOrd="0" destOrd="0" presId="urn:microsoft.com/office/officeart/2005/8/layout/hList2#1"/>
    <dgm:cxn modelId="{C555DCFA-D569-4EA9-943A-5B6705CFEDD6}" type="presOf" srcId="{F7E53576-A8E7-4BB6-B75A-F7F586FAA967}" destId="{62FEDCEA-3FCA-4259-8981-D0CE13A1E3AA}" srcOrd="0" destOrd="1" presId="urn:microsoft.com/office/officeart/2005/8/layout/hList2#1"/>
    <dgm:cxn modelId="{7FA21247-17E5-4CDE-9E34-F48E29EDB1DF}" srcId="{74477128-3836-43D7-B6FA-94DC5E460794}" destId="{9079BB1E-4961-48C4-B85C-7526EA3262C7}" srcOrd="6" destOrd="0" parTransId="{3BB5F4CC-A9A5-4FB3-9D82-9D29711B570F}" sibTransId="{AAD04AD7-FB6C-4C21-B887-D7D0ADEC1A5F}"/>
    <dgm:cxn modelId="{28DDACD5-E055-4BF7-97F3-764E96012235}" type="presOf" srcId="{F776D4CF-940D-4974-9C2A-D61628D29D91}" destId="{A9489829-2ECA-4B3D-9A47-D1CF943B9442}" srcOrd="0" destOrd="3" presId="urn:microsoft.com/office/officeart/2005/8/layout/hList2#1"/>
    <dgm:cxn modelId="{585C42D8-D244-47DD-BC70-07F16A8A8835}" type="presOf" srcId="{1C90CD83-E480-41A6-A99F-A763FBAADA98}" destId="{376E55F9-2275-400C-B332-15439924A70D}" srcOrd="0" destOrd="5" presId="urn:microsoft.com/office/officeart/2005/8/layout/hList2#1"/>
    <dgm:cxn modelId="{A65F23D3-E287-4E1A-A06D-E5C49E733F79}" srcId="{4177D8F6-0092-459C-A9E6-26F2205224EB}" destId="{F7E53576-A8E7-4BB6-B75A-F7F586FAA967}" srcOrd="1" destOrd="0" parTransId="{14B252D8-AEE4-4415-8361-A2C516648FB4}" sibTransId="{B0B50D26-15C6-4CC1-9CB7-CA208EAACF3C}"/>
    <dgm:cxn modelId="{0A9CA558-092F-415C-A4B4-B5FF210CFFDA}" type="presOf" srcId="{20AA0AA1-4819-443E-916A-6AEDF2F3B77E}" destId="{62FEDCEA-3FCA-4259-8981-D0CE13A1E3AA}" srcOrd="0" destOrd="5" presId="urn:microsoft.com/office/officeart/2005/8/layout/hList2#1"/>
    <dgm:cxn modelId="{2020AD12-BEA1-4078-A00A-5B4E9F35D3BC}" type="presParOf" srcId="{DDD8C2E1-CF07-4BAA-960A-7425B03D4A98}" destId="{74E0679E-CBAA-41A2-91C8-B19D2A235082}" srcOrd="0" destOrd="0" presId="urn:microsoft.com/office/officeart/2005/8/layout/hList2#1"/>
    <dgm:cxn modelId="{0211E521-88F4-4F6A-BC6C-0B211C139604}" type="presParOf" srcId="{74E0679E-CBAA-41A2-91C8-B19D2A235082}" destId="{08A86822-F8CC-4ED4-8BD0-C36EF1B91389}" srcOrd="0" destOrd="0" presId="urn:microsoft.com/office/officeart/2005/8/layout/hList2#1"/>
    <dgm:cxn modelId="{CE7DDA3B-8607-49EE-BD92-DED293F2214F}" type="presParOf" srcId="{74E0679E-CBAA-41A2-91C8-B19D2A235082}" destId="{A9489829-2ECA-4B3D-9A47-D1CF943B9442}" srcOrd="1" destOrd="0" presId="urn:microsoft.com/office/officeart/2005/8/layout/hList2#1"/>
    <dgm:cxn modelId="{79D025F1-EE8B-4F4A-B31E-0A9A98459F33}" type="presParOf" srcId="{74E0679E-CBAA-41A2-91C8-B19D2A235082}" destId="{745CCA8C-19A3-4DE3-8351-AC95E20BF675}" srcOrd="2" destOrd="0" presId="urn:microsoft.com/office/officeart/2005/8/layout/hList2#1"/>
    <dgm:cxn modelId="{62BE8958-D432-4365-BC22-C1B8A043BC01}" type="presParOf" srcId="{DDD8C2E1-CF07-4BAA-960A-7425B03D4A98}" destId="{B5F1A549-3179-4700-9F27-12106EC2F329}" srcOrd="1" destOrd="0" presId="urn:microsoft.com/office/officeart/2005/8/layout/hList2#1"/>
    <dgm:cxn modelId="{45F4956C-6A94-4C52-BE51-DD63B91E9C6D}" type="presParOf" srcId="{DDD8C2E1-CF07-4BAA-960A-7425B03D4A98}" destId="{F00FE8F8-B831-4BD9-880F-0C0F2985401C}" srcOrd="2" destOrd="0" presId="urn:microsoft.com/office/officeart/2005/8/layout/hList2#1"/>
    <dgm:cxn modelId="{09202CA0-38C5-4ECF-A652-91BF37CC0314}" type="presParOf" srcId="{F00FE8F8-B831-4BD9-880F-0C0F2985401C}" destId="{CE1777C0-A7A7-439B-B900-FB31C1A2FEFE}" srcOrd="0" destOrd="0" presId="urn:microsoft.com/office/officeart/2005/8/layout/hList2#1"/>
    <dgm:cxn modelId="{6ED65DE7-E1BE-4FE7-89E0-80E73B3CA908}" type="presParOf" srcId="{F00FE8F8-B831-4BD9-880F-0C0F2985401C}" destId="{376E55F9-2275-400C-B332-15439924A70D}" srcOrd="1" destOrd="0" presId="urn:microsoft.com/office/officeart/2005/8/layout/hList2#1"/>
    <dgm:cxn modelId="{0509CBF0-CEE9-48DD-BF03-91D35D21B15B}" type="presParOf" srcId="{F00FE8F8-B831-4BD9-880F-0C0F2985401C}" destId="{6DCD9DC0-CED8-446E-8936-2DDA5DBC4A97}" srcOrd="2" destOrd="0" presId="urn:microsoft.com/office/officeart/2005/8/layout/hList2#1"/>
    <dgm:cxn modelId="{9E16DAA2-3C46-41E9-84C4-35A60A8C6B97}" type="presParOf" srcId="{DDD8C2E1-CF07-4BAA-960A-7425B03D4A98}" destId="{9AD88018-D2EA-45F5-9208-E193571C5C0D}" srcOrd="3" destOrd="0" presId="urn:microsoft.com/office/officeart/2005/8/layout/hList2#1"/>
    <dgm:cxn modelId="{D3B0F89D-A622-42DF-837B-36AA2455DB2F}" type="presParOf" srcId="{DDD8C2E1-CF07-4BAA-960A-7425B03D4A98}" destId="{4D4DE122-B6DA-45FF-AEB1-1275C8882987}" srcOrd="4" destOrd="0" presId="urn:microsoft.com/office/officeart/2005/8/layout/hList2#1"/>
    <dgm:cxn modelId="{A488E7CF-D4D9-40BC-81B4-6A2EBF65C776}" type="presParOf" srcId="{4D4DE122-B6DA-45FF-AEB1-1275C8882987}" destId="{784BB576-D7EF-4B8A-BC41-6FBFD64D91AE}" srcOrd="0" destOrd="0" presId="urn:microsoft.com/office/officeart/2005/8/layout/hList2#1"/>
    <dgm:cxn modelId="{F69859EF-34A7-4045-A40E-6BFA75EBE01D}" type="presParOf" srcId="{4D4DE122-B6DA-45FF-AEB1-1275C8882987}" destId="{62FEDCEA-3FCA-4259-8981-D0CE13A1E3AA}" srcOrd="1" destOrd="0" presId="urn:microsoft.com/office/officeart/2005/8/layout/hList2#1"/>
    <dgm:cxn modelId="{46C42B59-ED20-4147-980F-0557920F3ADB}" type="presParOf" srcId="{4D4DE122-B6DA-45FF-AEB1-1275C8882987}" destId="{4AB5B61F-6EC8-44CF-B162-018AED707FB7}" srcOrd="2" destOrd="0" presId="urn:microsoft.com/office/officeart/2005/8/layout/h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5CCA8C-19A3-4DE3-8351-AC95E20BF675}">
      <dsp:nvSpPr>
        <dsp:cNvPr id="0" name=""/>
        <dsp:cNvSpPr/>
      </dsp:nvSpPr>
      <dsp:spPr>
        <a:xfrm rot="16200000">
          <a:off x="-1788436" y="2505111"/>
          <a:ext cx="3931636" cy="401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4053" bIns="0" numCol="1" spcCol="1270" anchor="t" anchorCtr="0">
          <a:noAutofit/>
        </a:bodyPr>
        <a:lstStyle/>
        <a:p>
          <a:pPr lvl="0" algn="just" defTabSz="533400">
            <a:lnSpc>
              <a:spcPct val="90000"/>
            </a:lnSpc>
            <a:spcBef>
              <a:spcPct val="0"/>
            </a:spcBef>
            <a:spcAft>
              <a:spcPct val="35000"/>
            </a:spcAft>
          </a:pPr>
          <a:endParaRPr lang="it-IT" sz="1200" kern="1200" dirty="0">
            <a:solidFill>
              <a:srgbClr val="FF0000"/>
            </a:solidFill>
          </a:endParaRPr>
        </a:p>
      </dsp:txBody>
      <dsp:txXfrm rot="16200000">
        <a:off x="-1788436" y="2505111"/>
        <a:ext cx="3931636" cy="401445"/>
      </dsp:txXfrm>
    </dsp:sp>
    <dsp:sp modelId="{A9489829-2ECA-4B3D-9A47-D1CF943B9442}">
      <dsp:nvSpPr>
        <dsp:cNvPr id="0" name=""/>
        <dsp:cNvSpPr/>
      </dsp:nvSpPr>
      <dsp:spPr>
        <a:xfrm>
          <a:off x="378105" y="587134"/>
          <a:ext cx="1999626" cy="4237400"/>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54053" rIns="85344" bIns="85344" numCol="1" spcCol="1270" anchor="t" anchorCtr="0">
          <a:noAutofit/>
        </a:bodyPr>
        <a:lstStyle/>
        <a:p>
          <a:pPr marL="114300" lvl="1" indent="-114300" algn="l" defTabSz="533400">
            <a:lnSpc>
              <a:spcPct val="90000"/>
            </a:lnSpc>
            <a:spcBef>
              <a:spcPct val="0"/>
            </a:spcBef>
            <a:spcAft>
              <a:spcPct val="15000"/>
            </a:spcAft>
            <a:buChar char="••"/>
          </a:pPr>
          <a:r>
            <a:rPr lang="it-IT" sz="1200" b="1" u="none" kern="1200" dirty="0" smtClean="0">
              <a:solidFill>
                <a:schemeClr val="bg1"/>
              </a:solidFill>
            </a:rPr>
            <a:t>Valutare prodotti/tariffe commercializzate e di futura commercializzazione </a:t>
          </a:r>
          <a:endParaRPr lang="it-IT" sz="1200" b="1" u="none" kern="1200" dirty="0">
            <a:solidFill>
              <a:schemeClr val="bg1"/>
            </a:solidFill>
          </a:endParaRPr>
        </a:p>
        <a:p>
          <a:pPr marL="114300" lvl="1" indent="-114300" algn="l" defTabSz="533400">
            <a:lnSpc>
              <a:spcPct val="90000"/>
            </a:lnSpc>
            <a:spcBef>
              <a:spcPct val="0"/>
            </a:spcBef>
            <a:spcAft>
              <a:spcPct val="15000"/>
            </a:spcAft>
            <a:buChar char="••"/>
          </a:pPr>
          <a:endParaRPr lang="it-IT" sz="1200" b="1" u="none" kern="1200" dirty="0">
            <a:solidFill>
              <a:schemeClr val="bg1"/>
            </a:solidFill>
          </a:endParaRPr>
        </a:p>
        <a:p>
          <a:pPr marL="114300" lvl="1" indent="-114300" algn="l" defTabSz="533400">
            <a:lnSpc>
              <a:spcPct val="90000"/>
            </a:lnSpc>
            <a:spcBef>
              <a:spcPct val="0"/>
            </a:spcBef>
            <a:spcAft>
              <a:spcPct val="15000"/>
            </a:spcAft>
            <a:buChar char="••"/>
          </a:pPr>
          <a:r>
            <a:rPr lang="it-IT" sz="1200" b="1" u="none" kern="1200" dirty="0" smtClean="0"/>
            <a:t>Valutare la politica commerciale del Board</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t>Valutare la strategia di vendita della rete</a:t>
          </a:r>
          <a:endParaRPr lang="it-IT" sz="1200" b="1" u="none" kern="1200" dirty="0"/>
        </a:p>
      </dsp:txBody>
      <dsp:txXfrm>
        <a:off x="378105" y="587134"/>
        <a:ext cx="1999626" cy="4237400"/>
      </dsp:txXfrm>
    </dsp:sp>
    <dsp:sp modelId="{08A86822-F8CC-4ED4-8BD0-C36EF1B91389}">
      <dsp:nvSpPr>
        <dsp:cNvPr id="0" name=""/>
        <dsp:cNvSpPr/>
      </dsp:nvSpPr>
      <dsp:spPr>
        <a:xfrm>
          <a:off x="-23340" y="0"/>
          <a:ext cx="802891" cy="80289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6DCD9DC0-CED8-446E-8936-2DDA5DBC4A97}">
      <dsp:nvSpPr>
        <dsp:cNvPr id="0" name=""/>
        <dsp:cNvSpPr/>
      </dsp:nvSpPr>
      <dsp:spPr>
        <a:xfrm rot="16200000">
          <a:off x="1126438" y="2505111"/>
          <a:ext cx="3931636" cy="401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4053" bIns="0" numCol="1" spcCol="1270" anchor="t" anchorCtr="0">
          <a:noAutofit/>
        </a:bodyPr>
        <a:lstStyle/>
        <a:p>
          <a:pPr lvl="0" algn="just" defTabSz="533400">
            <a:lnSpc>
              <a:spcPct val="90000"/>
            </a:lnSpc>
            <a:spcBef>
              <a:spcPct val="0"/>
            </a:spcBef>
            <a:spcAft>
              <a:spcPct val="35000"/>
            </a:spcAft>
          </a:pPr>
          <a:endParaRPr lang="it-IT" sz="1200" kern="1200" dirty="0">
            <a:solidFill>
              <a:srgbClr val="FF0000"/>
            </a:solidFill>
          </a:endParaRPr>
        </a:p>
      </dsp:txBody>
      <dsp:txXfrm rot="16200000">
        <a:off x="1126438" y="2505111"/>
        <a:ext cx="3931636" cy="401445"/>
      </dsp:txXfrm>
    </dsp:sp>
    <dsp:sp modelId="{376E55F9-2275-400C-B332-15439924A70D}">
      <dsp:nvSpPr>
        <dsp:cNvPr id="0" name=""/>
        <dsp:cNvSpPr/>
      </dsp:nvSpPr>
      <dsp:spPr>
        <a:xfrm>
          <a:off x="3292979" y="581217"/>
          <a:ext cx="1999626" cy="4249234"/>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54053" rIns="85344" bIns="85344" numCol="1" spcCol="1270" anchor="t" anchorCtr="0">
          <a:noAutofit/>
        </a:bodyPr>
        <a:lstStyle/>
        <a:p>
          <a:pPr marL="114300" lvl="1" indent="-114300" algn="l" defTabSz="533400">
            <a:lnSpc>
              <a:spcPct val="90000"/>
            </a:lnSpc>
            <a:spcBef>
              <a:spcPct val="0"/>
            </a:spcBef>
            <a:spcAft>
              <a:spcPct val="15000"/>
            </a:spcAft>
            <a:buChar char="••"/>
          </a:pPr>
          <a:r>
            <a:rPr lang="it-IT" sz="1200" b="1" u="none" kern="1200" dirty="0" smtClean="0"/>
            <a:t>Valutazioni quantitative da Formula Standard e/o Modello interno in ottica 1-year o Ultimate</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solidFill>
                <a:schemeClr val="bg1"/>
              </a:solidFill>
            </a:rPr>
            <a:t>Valutazioni di redditività lordo e netto riassicurazione</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t>Scelta della migliore strategia </a:t>
          </a:r>
          <a:r>
            <a:rPr lang="it-IT" sz="1200" b="1" u="none" kern="1200" dirty="0" err="1" smtClean="0"/>
            <a:t>riassicurativa</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t>Valutazione a posteriori della performance degli accordi di riassicurazione</a:t>
          </a:r>
          <a:endParaRPr lang="it-IT" sz="1200" b="1" u="none" kern="1200" dirty="0"/>
        </a:p>
      </dsp:txBody>
      <dsp:txXfrm>
        <a:off x="3292979" y="581217"/>
        <a:ext cx="1999626" cy="4249234"/>
      </dsp:txXfrm>
    </dsp:sp>
    <dsp:sp modelId="{CE1777C0-A7A7-439B-B900-FB31C1A2FEFE}">
      <dsp:nvSpPr>
        <dsp:cNvPr id="0" name=""/>
        <dsp:cNvSpPr/>
      </dsp:nvSpPr>
      <dsp:spPr>
        <a:xfrm>
          <a:off x="2891533" y="0"/>
          <a:ext cx="802891" cy="80289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4AB5B61F-6EC8-44CF-B162-018AED707FB7}">
      <dsp:nvSpPr>
        <dsp:cNvPr id="0" name=""/>
        <dsp:cNvSpPr/>
      </dsp:nvSpPr>
      <dsp:spPr>
        <a:xfrm rot="16200000">
          <a:off x="4462885" y="2120299"/>
          <a:ext cx="3858115" cy="1171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4053" bIns="0" numCol="1" spcCol="1270" anchor="t" anchorCtr="0">
          <a:noAutofit/>
        </a:bodyPr>
        <a:lstStyle/>
        <a:p>
          <a:pPr lvl="0" algn="just" defTabSz="444500">
            <a:lnSpc>
              <a:spcPct val="90000"/>
            </a:lnSpc>
            <a:spcBef>
              <a:spcPct val="0"/>
            </a:spcBef>
            <a:spcAft>
              <a:spcPct val="35000"/>
            </a:spcAft>
          </a:pPr>
          <a:endParaRPr lang="it-IT" sz="1000" kern="1200" dirty="0">
            <a:solidFill>
              <a:srgbClr val="FF0000"/>
            </a:solidFill>
          </a:endParaRPr>
        </a:p>
      </dsp:txBody>
      <dsp:txXfrm rot="16200000">
        <a:off x="4462885" y="2120299"/>
        <a:ext cx="3858115" cy="1171069"/>
      </dsp:txXfrm>
    </dsp:sp>
    <dsp:sp modelId="{62FEDCEA-3FCA-4259-8981-D0CE13A1E3AA}">
      <dsp:nvSpPr>
        <dsp:cNvPr id="0" name=""/>
        <dsp:cNvSpPr/>
      </dsp:nvSpPr>
      <dsp:spPr>
        <a:xfrm>
          <a:off x="6120674" y="576047"/>
          <a:ext cx="1999626" cy="4237400"/>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54053" rIns="85344" bIns="85344" numCol="1" spcCol="1270" anchor="t" anchorCtr="0">
          <a:noAutofit/>
        </a:bodyPr>
        <a:lstStyle/>
        <a:p>
          <a:pPr marL="114300" lvl="1" indent="-114300" algn="l" defTabSz="533400">
            <a:lnSpc>
              <a:spcPct val="90000"/>
            </a:lnSpc>
            <a:spcBef>
              <a:spcPct val="0"/>
            </a:spcBef>
            <a:spcAft>
              <a:spcPct val="15000"/>
            </a:spcAft>
            <a:buChar char="••"/>
          </a:pPr>
          <a:r>
            <a:rPr lang="it-IT" sz="1200" b="1" u="none" kern="1200" dirty="0" smtClean="0"/>
            <a:t>Modellizzazione dei rischi ai fini del calcolo del </a:t>
          </a:r>
          <a:r>
            <a:rPr lang="it-IT" sz="1200" b="1" u="none" kern="1200" dirty="0" err="1" smtClean="0"/>
            <a:t>Solvency</a:t>
          </a:r>
          <a:r>
            <a:rPr lang="it-IT" sz="1200" b="1" u="none" kern="1200" dirty="0" smtClean="0"/>
            <a:t> Capital </a:t>
          </a:r>
          <a:r>
            <a:rPr lang="it-IT" sz="1200" b="1" u="none" kern="1200" dirty="0" err="1" smtClean="0"/>
            <a:t>Requirement</a:t>
          </a:r>
          <a:r>
            <a:rPr lang="it-IT" sz="1200" b="1" u="none" kern="1200" dirty="0" smtClean="0"/>
            <a:t> e del Minimum  Capital </a:t>
          </a:r>
          <a:r>
            <a:rPr lang="it-IT" sz="1200" b="1" u="none" kern="1200" dirty="0" err="1" smtClean="0"/>
            <a:t>Requirement</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t>Modellizzazione dei rischi ai fini delle valutazioni </a:t>
          </a:r>
          <a:r>
            <a:rPr lang="it-IT" sz="1200" b="1" u="none" kern="1200" dirty="0" err="1" smtClean="0"/>
            <a:t>Own</a:t>
          </a:r>
          <a:r>
            <a:rPr lang="it-IT" sz="1200" b="1" u="none" kern="1200" dirty="0" smtClean="0"/>
            <a:t> </a:t>
          </a:r>
          <a:r>
            <a:rPr lang="it-IT" sz="1200" b="1" u="none" kern="1200" dirty="0" err="1" smtClean="0"/>
            <a:t>Risk</a:t>
          </a:r>
          <a:r>
            <a:rPr lang="it-IT" sz="1200" b="1" u="none" kern="1200" dirty="0" smtClean="0"/>
            <a:t> </a:t>
          </a:r>
          <a:r>
            <a:rPr lang="it-IT" sz="1200" b="1" u="none" kern="1200" dirty="0" err="1" smtClean="0"/>
            <a:t>Solvency</a:t>
          </a:r>
          <a:r>
            <a:rPr lang="it-IT" sz="1200" b="1" u="none" kern="1200" dirty="0" smtClean="0"/>
            <a:t> </a:t>
          </a:r>
          <a:r>
            <a:rPr lang="it-IT" sz="1200" b="1" u="none" kern="1200" dirty="0" err="1" smtClean="0"/>
            <a:t>Assessment</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t> Definizione Modello Interno</a:t>
          </a:r>
          <a:endParaRPr lang="it-IT" sz="1200" b="1" u="none" kern="1200" dirty="0"/>
        </a:p>
        <a:p>
          <a:pPr marL="114300" lvl="1" indent="-114300" algn="l" defTabSz="533400">
            <a:lnSpc>
              <a:spcPct val="90000"/>
            </a:lnSpc>
            <a:spcBef>
              <a:spcPct val="0"/>
            </a:spcBef>
            <a:spcAft>
              <a:spcPct val="15000"/>
            </a:spcAft>
            <a:buChar char="••"/>
          </a:pPr>
          <a:endParaRPr lang="it-IT" sz="1200" b="1" u="none" kern="1200" dirty="0"/>
        </a:p>
        <a:p>
          <a:pPr marL="114300" lvl="1" indent="-114300" algn="l" defTabSz="533400">
            <a:lnSpc>
              <a:spcPct val="90000"/>
            </a:lnSpc>
            <a:spcBef>
              <a:spcPct val="0"/>
            </a:spcBef>
            <a:spcAft>
              <a:spcPct val="15000"/>
            </a:spcAft>
            <a:buChar char="••"/>
          </a:pPr>
          <a:r>
            <a:rPr lang="it-IT" sz="1200" b="1" u="none" kern="1200" dirty="0" smtClean="0"/>
            <a:t> Interazione tra Funzione Attuariale e </a:t>
          </a:r>
          <a:r>
            <a:rPr lang="it-IT" sz="1200" b="1" u="none" kern="1200" dirty="0" err="1" smtClean="0"/>
            <a:t>Risk</a:t>
          </a:r>
          <a:r>
            <a:rPr lang="it-IT" sz="1200" b="1" u="none" kern="1200" dirty="0" smtClean="0"/>
            <a:t> Manager</a:t>
          </a:r>
          <a:endParaRPr lang="it-IT" sz="1200" b="1" u="none" kern="1200" dirty="0"/>
        </a:p>
      </dsp:txBody>
      <dsp:txXfrm>
        <a:off x="6120674" y="576047"/>
        <a:ext cx="1999626" cy="4237400"/>
      </dsp:txXfrm>
    </dsp:sp>
    <dsp:sp modelId="{784BB576-D7EF-4B8A-BC41-6FBFD64D91AE}">
      <dsp:nvSpPr>
        <dsp:cNvPr id="0" name=""/>
        <dsp:cNvSpPr/>
      </dsp:nvSpPr>
      <dsp:spPr>
        <a:xfrm>
          <a:off x="6120678" y="0"/>
          <a:ext cx="802891" cy="80289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3586" name="Rectangle 2"/>
          <p:cNvSpPr>
            <a:spLocks noGrp="1" noChangeArrowheads="1"/>
          </p:cNvSpPr>
          <p:nvPr>
            <p:ph type="hdr" sz="quarter"/>
          </p:nvPr>
        </p:nvSpPr>
        <p:spPr bwMode="auto">
          <a:xfrm>
            <a:off x="0" y="0"/>
            <a:ext cx="3077137" cy="510667"/>
          </a:xfrm>
          <a:prstGeom prst="rect">
            <a:avLst/>
          </a:prstGeom>
          <a:noFill/>
          <a:ln w="9525">
            <a:noFill/>
            <a:miter lim="800000"/>
            <a:headEnd/>
            <a:tailEnd/>
          </a:ln>
          <a:effectLst/>
        </p:spPr>
        <p:txBody>
          <a:bodyPr vert="horz" wrap="square" lIns="94259" tIns="47129" rIns="94259" bIns="47129" numCol="1" anchor="t" anchorCtr="0" compatLnSpc="1">
            <a:prstTxWarp prst="textNoShape">
              <a:avLst/>
            </a:prstTxWarp>
          </a:bodyPr>
          <a:lstStyle>
            <a:lvl1pPr algn="l" defTabSz="942672" eaLnBrk="0" hangingPunct="0">
              <a:defRPr sz="1200">
                <a:cs typeface="Arial" charset="0"/>
              </a:defRPr>
            </a:lvl1pPr>
          </a:lstStyle>
          <a:p>
            <a:pPr>
              <a:defRPr/>
            </a:pPr>
            <a:endParaRPr lang="it-IT"/>
          </a:p>
        </p:txBody>
      </p:sp>
      <p:sp>
        <p:nvSpPr>
          <p:cNvPr id="323587" name="Rectangle 3"/>
          <p:cNvSpPr>
            <a:spLocks noGrp="1" noChangeArrowheads="1"/>
          </p:cNvSpPr>
          <p:nvPr>
            <p:ph type="dt" sz="quarter" idx="1"/>
          </p:nvPr>
        </p:nvSpPr>
        <p:spPr bwMode="auto">
          <a:xfrm>
            <a:off x="4022163" y="0"/>
            <a:ext cx="3075480" cy="510667"/>
          </a:xfrm>
          <a:prstGeom prst="rect">
            <a:avLst/>
          </a:prstGeom>
          <a:noFill/>
          <a:ln w="9525">
            <a:noFill/>
            <a:miter lim="800000"/>
            <a:headEnd/>
            <a:tailEnd/>
          </a:ln>
          <a:effectLst/>
        </p:spPr>
        <p:txBody>
          <a:bodyPr vert="horz" wrap="square" lIns="94259" tIns="47129" rIns="94259" bIns="47129" numCol="1" anchor="t" anchorCtr="0" compatLnSpc="1">
            <a:prstTxWarp prst="textNoShape">
              <a:avLst/>
            </a:prstTxWarp>
          </a:bodyPr>
          <a:lstStyle>
            <a:lvl1pPr algn="r" defTabSz="942672" eaLnBrk="0" hangingPunct="0">
              <a:defRPr sz="1200">
                <a:cs typeface="Arial" charset="0"/>
              </a:defRPr>
            </a:lvl1pPr>
          </a:lstStyle>
          <a:p>
            <a:pPr>
              <a:defRPr/>
            </a:pPr>
            <a:fld id="{61CF784F-70D5-4F5D-AA50-D8A4CC8F30A5}" type="datetimeFigureOut">
              <a:rPr lang="it-IT"/>
              <a:pPr>
                <a:defRPr/>
              </a:pPr>
              <a:t>02/10/2013</a:t>
            </a:fld>
            <a:endParaRPr lang="it-IT"/>
          </a:p>
        </p:txBody>
      </p:sp>
      <p:sp>
        <p:nvSpPr>
          <p:cNvPr id="323588" name="Rectangle 4"/>
          <p:cNvSpPr>
            <a:spLocks noGrp="1" noChangeArrowheads="1"/>
          </p:cNvSpPr>
          <p:nvPr>
            <p:ph type="ftr" sz="quarter" idx="2"/>
          </p:nvPr>
        </p:nvSpPr>
        <p:spPr bwMode="auto">
          <a:xfrm>
            <a:off x="0" y="9722309"/>
            <a:ext cx="3077137" cy="510667"/>
          </a:xfrm>
          <a:prstGeom prst="rect">
            <a:avLst/>
          </a:prstGeom>
          <a:noFill/>
          <a:ln w="9525">
            <a:noFill/>
            <a:miter lim="800000"/>
            <a:headEnd/>
            <a:tailEnd/>
          </a:ln>
          <a:effectLst/>
        </p:spPr>
        <p:txBody>
          <a:bodyPr vert="horz" wrap="square" lIns="94259" tIns="47129" rIns="94259" bIns="47129" numCol="1" anchor="b" anchorCtr="0" compatLnSpc="1">
            <a:prstTxWarp prst="textNoShape">
              <a:avLst/>
            </a:prstTxWarp>
          </a:bodyPr>
          <a:lstStyle>
            <a:lvl1pPr algn="l" defTabSz="942672" eaLnBrk="0" hangingPunct="0">
              <a:defRPr sz="1200">
                <a:cs typeface="Arial" charset="0"/>
              </a:defRPr>
            </a:lvl1pPr>
          </a:lstStyle>
          <a:p>
            <a:pPr>
              <a:defRPr/>
            </a:pPr>
            <a:endParaRPr lang="it-IT"/>
          </a:p>
        </p:txBody>
      </p:sp>
      <p:sp>
        <p:nvSpPr>
          <p:cNvPr id="323589" name="Rectangle 5"/>
          <p:cNvSpPr>
            <a:spLocks noGrp="1" noChangeArrowheads="1"/>
          </p:cNvSpPr>
          <p:nvPr>
            <p:ph type="sldNum" sz="quarter" idx="3"/>
          </p:nvPr>
        </p:nvSpPr>
        <p:spPr bwMode="auto">
          <a:xfrm>
            <a:off x="4022163" y="9722309"/>
            <a:ext cx="3075480" cy="510667"/>
          </a:xfrm>
          <a:prstGeom prst="rect">
            <a:avLst/>
          </a:prstGeom>
          <a:noFill/>
          <a:ln w="9525">
            <a:noFill/>
            <a:miter lim="800000"/>
            <a:headEnd/>
            <a:tailEnd/>
          </a:ln>
          <a:effectLst/>
        </p:spPr>
        <p:txBody>
          <a:bodyPr vert="horz" wrap="square" lIns="94259" tIns="47129" rIns="94259" bIns="47129" numCol="1" anchor="b" anchorCtr="0" compatLnSpc="1">
            <a:prstTxWarp prst="textNoShape">
              <a:avLst/>
            </a:prstTxWarp>
          </a:bodyPr>
          <a:lstStyle>
            <a:lvl1pPr algn="r" defTabSz="942672" eaLnBrk="0" hangingPunct="0">
              <a:defRPr sz="1200">
                <a:cs typeface="Arial" charset="0"/>
              </a:defRPr>
            </a:lvl1pPr>
          </a:lstStyle>
          <a:p>
            <a:pPr>
              <a:defRPr/>
            </a:pPr>
            <a:fld id="{5B1BFC4C-A960-471E-A3E4-95492BDCD0C8}" type="slidenum">
              <a:rPr lang="it-IT"/>
              <a:pPr>
                <a:defRPr/>
              </a:pPr>
              <a:t>‹N›</a:t>
            </a:fld>
            <a:endParaRPr lang="it-IT"/>
          </a:p>
        </p:txBody>
      </p:sp>
    </p:spTree>
    <p:extLst>
      <p:ext uri="{BB962C8B-B14F-4D97-AF65-F5344CB8AC3E}">
        <p14:creationId xmlns:p14="http://schemas.microsoft.com/office/powerpoint/2010/main" xmlns="" val="2796444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7137" cy="512304"/>
          </a:xfrm>
          <a:prstGeom prst="rect">
            <a:avLst/>
          </a:prstGeom>
          <a:noFill/>
          <a:ln w="9525">
            <a:noFill/>
            <a:miter lim="800000"/>
            <a:headEnd/>
            <a:tailEnd/>
          </a:ln>
        </p:spPr>
        <p:txBody>
          <a:bodyPr vert="horz" wrap="square" lIns="94749" tIns="47374" rIns="94749" bIns="47374" numCol="1" anchor="t" anchorCtr="0" compatLnSpc="1">
            <a:prstTxWarp prst="textNoShape">
              <a:avLst/>
            </a:prstTxWarp>
          </a:bodyPr>
          <a:lstStyle>
            <a:lvl1pPr algn="l">
              <a:defRPr sz="1200" i="0">
                <a:latin typeface="Arial" charset="0"/>
                <a:cs typeface="Arial" charset="0"/>
              </a:defRPr>
            </a:lvl1pPr>
          </a:lstStyle>
          <a:p>
            <a:pPr>
              <a:defRPr/>
            </a:pPr>
            <a:endParaRPr lang="it-IT"/>
          </a:p>
        </p:txBody>
      </p:sp>
      <p:sp>
        <p:nvSpPr>
          <p:cNvPr id="3075" name="Rectangle 3"/>
          <p:cNvSpPr>
            <a:spLocks noGrp="1" noChangeArrowheads="1"/>
          </p:cNvSpPr>
          <p:nvPr>
            <p:ph type="dt" idx="1"/>
          </p:nvPr>
        </p:nvSpPr>
        <p:spPr bwMode="auto">
          <a:xfrm>
            <a:off x="4020506" y="0"/>
            <a:ext cx="3077137" cy="512304"/>
          </a:xfrm>
          <a:prstGeom prst="rect">
            <a:avLst/>
          </a:prstGeom>
          <a:noFill/>
          <a:ln w="9525">
            <a:noFill/>
            <a:miter lim="800000"/>
            <a:headEnd/>
            <a:tailEnd/>
          </a:ln>
        </p:spPr>
        <p:txBody>
          <a:bodyPr vert="horz" wrap="square" lIns="94749" tIns="47374" rIns="94749" bIns="47374" numCol="1" anchor="t" anchorCtr="0" compatLnSpc="1">
            <a:prstTxWarp prst="textNoShape">
              <a:avLst/>
            </a:prstTxWarp>
          </a:bodyPr>
          <a:lstStyle>
            <a:lvl1pPr algn="r">
              <a:defRPr sz="1200" i="0">
                <a:latin typeface="Arial" charset="0"/>
                <a:cs typeface="Arial" charset="0"/>
              </a:defRPr>
            </a:lvl1pPr>
          </a:lstStyle>
          <a:p>
            <a:pPr>
              <a:defRPr/>
            </a:pPr>
            <a:endParaRPr lang="it-IT"/>
          </a:p>
        </p:txBody>
      </p:sp>
      <p:sp>
        <p:nvSpPr>
          <p:cNvPr id="60420" name="Rectangle 4"/>
          <p:cNvSpPr>
            <a:spLocks noGrp="1" noRot="1" noChangeAspect="1" noChangeArrowheads="1" noTextEdit="1"/>
          </p:cNvSpPr>
          <p:nvPr>
            <p:ph type="sldImg" idx="2"/>
          </p:nvPr>
        </p:nvSpPr>
        <p:spPr bwMode="auto">
          <a:xfrm>
            <a:off x="992188" y="768350"/>
            <a:ext cx="5114925" cy="38354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9599" y="4861155"/>
            <a:ext cx="5680103" cy="4605821"/>
          </a:xfrm>
          <a:prstGeom prst="rect">
            <a:avLst/>
          </a:prstGeom>
          <a:noFill/>
          <a:ln w="9525">
            <a:noFill/>
            <a:miter lim="800000"/>
            <a:headEnd/>
            <a:tailEnd/>
          </a:ln>
        </p:spPr>
        <p:txBody>
          <a:bodyPr vert="horz" wrap="square" lIns="94749" tIns="47374" rIns="94749" bIns="47374"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078" name="Rectangle 6"/>
          <p:cNvSpPr>
            <a:spLocks noGrp="1" noChangeArrowheads="1"/>
          </p:cNvSpPr>
          <p:nvPr>
            <p:ph type="ftr" sz="quarter" idx="4"/>
          </p:nvPr>
        </p:nvSpPr>
        <p:spPr bwMode="auto">
          <a:xfrm>
            <a:off x="0" y="9720673"/>
            <a:ext cx="3077137" cy="512303"/>
          </a:xfrm>
          <a:prstGeom prst="rect">
            <a:avLst/>
          </a:prstGeom>
          <a:noFill/>
          <a:ln w="9525">
            <a:noFill/>
            <a:miter lim="800000"/>
            <a:headEnd/>
            <a:tailEnd/>
          </a:ln>
        </p:spPr>
        <p:txBody>
          <a:bodyPr vert="horz" wrap="square" lIns="94749" tIns="47374" rIns="94749" bIns="47374" numCol="1" anchor="b" anchorCtr="0" compatLnSpc="1">
            <a:prstTxWarp prst="textNoShape">
              <a:avLst/>
            </a:prstTxWarp>
          </a:bodyPr>
          <a:lstStyle>
            <a:lvl1pPr algn="l">
              <a:defRPr sz="1200" i="0">
                <a:latin typeface="Arial" charset="0"/>
                <a:cs typeface="Arial" charset="0"/>
              </a:defRPr>
            </a:lvl1pPr>
          </a:lstStyle>
          <a:p>
            <a:pPr>
              <a:defRPr/>
            </a:pPr>
            <a:endParaRPr lang="it-IT"/>
          </a:p>
        </p:txBody>
      </p:sp>
      <p:sp>
        <p:nvSpPr>
          <p:cNvPr id="3079" name="Rectangle 7"/>
          <p:cNvSpPr>
            <a:spLocks noGrp="1" noChangeArrowheads="1"/>
          </p:cNvSpPr>
          <p:nvPr>
            <p:ph type="sldNum" sz="quarter" idx="5"/>
          </p:nvPr>
        </p:nvSpPr>
        <p:spPr bwMode="auto">
          <a:xfrm>
            <a:off x="4020506" y="9720673"/>
            <a:ext cx="3077137" cy="512303"/>
          </a:xfrm>
          <a:prstGeom prst="rect">
            <a:avLst/>
          </a:prstGeom>
          <a:noFill/>
          <a:ln w="9525">
            <a:noFill/>
            <a:miter lim="800000"/>
            <a:headEnd/>
            <a:tailEnd/>
          </a:ln>
        </p:spPr>
        <p:txBody>
          <a:bodyPr vert="horz" wrap="square" lIns="94749" tIns="47374" rIns="94749" bIns="47374" numCol="1" anchor="b" anchorCtr="0" compatLnSpc="1">
            <a:prstTxWarp prst="textNoShape">
              <a:avLst/>
            </a:prstTxWarp>
          </a:bodyPr>
          <a:lstStyle>
            <a:lvl1pPr algn="r">
              <a:defRPr sz="1200" i="0">
                <a:latin typeface="Arial" charset="0"/>
                <a:cs typeface="Arial" charset="0"/>
              </a:defRPr>
            </a:lvl1pPr>
          </a:lstStyle>
          <a:p>
            <a:pPr>
              <a:defRPr/>
            </a:pPr>
            <a:fld id="{FA484EFA-C762-4288-9F61-BDDD5F0D8DD1}" type="slidenum">
              <a:rPr lang="it-IT"/>
              <a:pPr>
                <a:defRPr/>
              </a:pPr>
              <a:t>‹N›</a:t>
            </a:fld>
            <a:endParaRPr lang="it-IT"/>
          </a:p>
        </p:txBody>
      </p:sp>
    </p:spTree>
    <p:extLst>
      <p:ext uri="{BB962C8B-B14F-4D97-AF65-F5344CB8AC3E}">
        <p14:creationId xmlns:p14="http://schemas.microsoft.com/office/powerpoint/2010/main" xmlns="" val="11258699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FA484EFA-C762-4288-9F61-BDDD5F0D8DD1}" type="slidenum">
              <a:rPr lang="it-IT" smtClean="0"/>
              <a:pPr>
                <a:defRPr/>
              </a:pPr>
              <a:t>1</a:t>
            </a:fld>
            <a:endParaRPr lang="it-IT"/>
          </a:p>
        </p:txBody>
      </p:sp>
    </p:spTree>
    <p:extLst>
      <p:ext uri="{BB962C8B-B14F-4D97-AF65-F5344CB8AC3E}">
        <p14:creationId xmlns:p14="http://schemas.microsoft.com/office/powerpoint/2010/main" xmlns="" val="1866291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egnaposto immagine diapositiva 1"/>
          <p:cNvSpPr>
            <a:spLocks noGrp="1" noRot="1" noChangeAspect="1" noTextEdit="1"/>
          </p:cNvSpPr>
          <p:nvPr>
            <p:ph type="sldImg"/>
          </p:nvPr>
        </p:nvSpPr>
        <p:spPr>
          <a:ln/>
        </p:spPr>
      </p:sp>
      <p:sp>
        <p:nvSpPr>
          <p:cNvPr id="61443" name="Segnaposto note 2"/>
          <p:cNvSpPr>
            <a:spLocks noGrp="1"/>
          </p:cNvSpPr>
          <p:nvPr>
            <p:ph type="body" idx="1"/>
          </p:nvPr>
        </p:nvSpPr>
        <p:spPr>
          <a:noFill/>
          <a:ln/>
        </p:spPr>
        <p:txBody>
          <a:bodyPr/>
          <a:lstStyle/>
          <a:p>
            <a:endParaRPr lang="it-IT" smtClean="0">
              <a:latin typeface="Arial" pitchFamily="34" charset="0"/>
              <a:cs typeface="Arial" pitchFamily="34" charset="0"/>
            </a:endParaRPr>
          </a:p>
        </p:txBody>
      </p:sp>
      <p:sp>
        <p:nvSpPr>
          <p:cNvPr id="61444" name="Segnaposto numero diapositiva 3"/>
          <p:cNvSpPr>
            <a:spLocks noGrp="1"/>
          </p:cNvSpPr>
          <p:nvPr>
            <p:ph type="sldNum" sz="quarter" idx="5"/>
          </p:nvPr>
        </p:nvSpPr>
        <p:spPr>
          <a:noFill/>
        </p:spPr>
        <p:txBody>
          <a:bodyPr/>
          <a:lstStyle/>
          <a:p>
            <a:fld id="{384F17C5-3B18-415B-A46B-400BDCCC6B53}" type="slidenum">
              <a:rPr lang="it-IT" smtClean="0">
                <a:latin typeface="Arial" pitchFamily="34" charset="0"/>
                <a:cs typeface="Arial" pitchFamily="34" charset="0"/>
              </a:rPr>
              <a:pPr/>
              <a:t>2</a:t>
            </a:fld>
            <a:endParaRPr lang="it-IT"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endParaRPr lang="en-US"/>
          </a:p>
        </p:txBody>
      </p:sp>
      <p:sp>
        <p:nvSpPr>
          <p:cNvPr id="5" name="Segnaposto piè di pagina 4"/>
          <p:cNvSpPr>
            <a:spLocks noGrp="1"/>
          </p:cNvSpPr>
          <p:nvPr>
            <p:ph type="ftr" sz="quarter" idx="11"/>
          </p:nvPr>
        </p:nvSpPr>
        <p:spPr/>
        <p:txBody>
          <a:bodyPr/>
          <a:lstStyle/>
          <a:p>
            <a:pPr>
              <a:defRPr/>
            </a:pPr>
            <a:r>
              <a:rPr lang="it-IT" smtClean="0"/>
              <a:t>Il Non-life underwriting risk: l'utilità di un modello interno. </a:t>
            </a:r>
            <a:endParaRPr lang="en-US"/>
          </a:p>
        </p:txBody>
      </p:sp>
      <p:sp>
        <p:nvSpPr>
          <p:cNvPr id="6" name="Segnaposto numero diapositiva 5"/>
          <p:cNvSpPr>
            <a:spLocks noGrp="1"/>
          </p:cNvSpPr>
          <p:nvPr>
            <p:ph type="sldNum" sz="quarter" idx="12"/>
          </p:nvPr>
        </p:nvSpPr>
        <p:spPr/>
        <p:txBody>
          <a:bodyPr/>
          <a:lstStyle/>
          <a:p>
            <a:pPr>
              <a:defRPr/>
            </a:pPr>
            <a:fld id="{4B2F4B68-13C9-4A71-9063-0279BB11F98B}" type="slidenum">
              <a:rPr lang="en-US" smtClean="0"/>
              <a:pPr>
                <a:defRPr/>
              </a:pPr>
              <a:t>‹N›</a:t>
            </a:fld>
            <a:endParaRPr lang="en-US" dirty="0"/>
          </a:p>
        </p:txBody>
      </p:sp>
      <p:cxnSp>
        <p:nvCxnSpPr>
          <p:cNvPr id="7" name="Connettore 1 6"/>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1921564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2FB5AFD-D735-4504-A039-ADEBB6448D55}" type="datetime4">
              <a:rPr lang="en-US" smtClean="0"/>
              <a:pPr/>
              <a:t>October 2, 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pPr>
              <a:defRPr/>
            </a:pPr>
            <a:fld id="{A091CC38-6EC4-4C87-8FD9-E91079433C10}" type="slidenum">
              <a:rPr lang="en-US" smtClean="0"/>
              <a:pPr>
                <a:defRPr/>
              </a:pPr>
              <a:t>‹N›</a:t>
            </a:fld>
            <a:endParaRPr lang="en-US"/>
          </a:p>
        </p:txBody>
      </p:sp>
      <p:cxnSp>
        <p:nvCxnSpPr>
          <p:cNvPr id="7" name="Connettore 1 6"/>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1112362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B5C8118-FB93-4E87-B380-0175F2FE2167}" type="datetime4">
              <a:rPr lang="en-US" smtClean="0"/>
              <a:pPr/>
              <a:t>October 2, 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pPr>
              <a:defRPr/>
            </a:pPr>
            <a:fld id="{F6A160FE-5D9E-493D-913F-5D4CBCA4BFE1}" type="slidenum">
              <a:rPr lang="en-US" smtClean="0"/>
              <a:pPr>
                <a:defRPr/>
              </a:pPr>
              <a:t>‹N›</a:t>
            </a:fld>
            <a:endParaRPr lang="en-US"/>
          </a:p>
        </p:txBody>
      </p:sp>
      <p:cxnSp>
        <p:nvCxnSpPr>
          <p:cNvPr id="7" name="Connettore 1 6"/>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2187865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A93482-8E69-40F7-BCAD-5662A6CADB27}" type="datetime4">
              <a:rPr lang="en-US" smtClean="0"/>
              <a:pPr/>
              <a:t>October 2, 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pPr>
              <a:defRPr/>
            </a:pPr>
            <a:fld id="{1636BCE6-A6BB-4CAA-99F0-7EB1302EDCE9}" type="slidenum">
              <a:rPr lang="en-US" smtClean="0"/>
              <a:pPr>
                <a:defRPr/>
              </a:pPr>
              <a:t>‹N›</a:t>
            </a:fld>
            <a:endParaRPr lang="en-US" dirty="0"/>
          </a:p>
        </p:txBody>
      </p:sp>
      <p:cxnSp>
        <p:nvCxnSpPr>
          <p:cNvPr id="7" name="Connettore 1 6"/>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294120000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FBB7EAE1-CAAC-4AEF-919E-158692B1E55E}" type="datetime4">
              <a:rPr lang="en-US" smtClean="0"/>
              <a:pPr/>
              <a:t>October 2, 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pPr>
              <a:defRPr/>
            </a:pPr>
            <a:fld id="{0C1EBDAF-074D-4BA3-B637-7D7662BFB237}" type="slidenum">
              <a:rPr lang="en-US" smtClean="0"/>
              <a:pPr>
                <a:defRPr/>
              </a:pPr>
              <a:t>‹N›</a:t>
            </a:fld>
            <a:endParaRPr lang="en-US"/>
          </a:p>
        </p:txBody>
      </p:sp>
      <p:cxnSp>
        <p:nvCxnSpPr>
          <p:cNvPr id="7" name="Connettore 1 6"/>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117840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9525A706-D8F2-4D1A-855A-CADC92600C26}" type="datetime4">
              <a:rPr lang="en-US" smtClean="0"/>
              <a:pPr/>
              <a:t>October 2, 2013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pPr>
              <a:defRPr/>
            </a:pPr>
            <a:fld id="{0AB896A6-7971-4D9C-9C26-695CF3535C11}" type="slidenum">
              <a:rPr lang="en-US" smtClean="0"/>
              <a:pPr>
                <a:defRPr/>
              </a:pPr>
              <a:t>‹N›</a:t>
            </a:fld>
            <a:endParaRPr lang="en-US"/>
          </a:p>
        </p:txBody>
      </p:sp>
    </p:spTree>
    <p:extLst>
      <p:ext uri="{BB962C8B-B14F-4D97-AF65-F5344CB8AC3E}">
        <p14:creationId xmlns:p14="http://schemas.microsoft.com/office/powerpoint/2010/main" xmlns="" val="347330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99B4F123-1704-49AC-9D15-C4B1462B8014}" type="datetime4">
              <a:rPr lang="en-US" smtClean="0"/>
              <a:pPr/>
              <a:t>October 2, 2013</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pPr>
              <a:defRPr/>
            </a:pPr>
            <a:fld id="{9EE819AA-93A7-4AFA-964F-20F6C67DA114}" type="slidenum">
              <a:rPr lang="en-US" smtClean="0"/>
              <a:pPr>
                <a:defRPr/>
              </a:pPr>
              <a:t>‹N›</a:t>
            </a:fld>
            <a:endParaRPr lang="en-US"/>
          </a:p>
        </p:txBody>
      </p:sp>
      <p:cxnSp>
        <p:nvCxnSpPr>
          <p:cNvPr id="10" name="Connettore 1 9"/>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1102621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3127EC2-47FB-48A1-8644-C8A81DDAA119}" type="datetime4">
              <a:rPr lang="en-US" smtClean="0"/>
              <a:pPr/>
              <a:t>October 2, 2013</a:t>
            </a:fld>
            <a:endParaRPr lang="en-US"/>
          </a:p>
        </p:txBody>
      </p:sp>
      <p:sp>
        <p:nvSpPr>
          <p:cNvPr id="4" name="Segnaposto piè di pagina 3"/>
          <p:cNvSpPr>
            <a:spLocks noGrp="1"/>
          </p:cNvSpPr>
          <p:nvPr>
            <p:ph type="ftr" sz="quarter" idx="11"/>
          </p:nvPr>
        </p:nvSpPr>
        <p:spPr/>
        <p:txBody>
          <a:bodyPr/>
          <a:lstStyle/>
          <a:p>
            <a:endParaRPr lang="en-US" dirty="0"/>
          </a:p>
        </p:txBody>
      </p:sp>
      <p:sp>
        <p:nvSpPr>
          <p:cNvPr id="5" name="Segnaposto numero diapositiva 4"/>
          <p:cNvSpPr>
            <a:spLocks noGrp="1"/>
          </p:cNvSpPr>
          <p:nvPr>
            <p:ph type="sldNum" sz="quarter" idx="12"/>
          </p:nvPr>
        </p:nvSpPr>
        <p:spPr/>
        <p:txBody>
          <a:bodyPr/>
          <a:lstStyle/>
          <a:p>
            <a:pPr>
              <a:defRPr/>
            </a:pPr>
            <a:fld id="{7093DC23-9563-423D-A76D-1D3408DB790C}" type="slidenum">
              <a:rPr lang="en-US" smtClean="0"/>
              <a:pPr>
                <a:defRPr/>
              </a:pPr>
              <a:t>‹N›</a:t>
            </a:fld>
            <a:endParaRPr lang="en-US" dirty="0"/>
          </a:p>
        </p:txBody>
      </p:sp>
      <p:cxnSp>
        <p:nvCxnSpPr>
          <p:cNvPr id="6" name="Connettore 1 5"/>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7"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4125825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E3EC3ED-7435-49F9-84C8-03CCA2F8DEDB}" type="datetime4">
              <a:rPr lang="en-US" smtClean="0"/>
              <a:pPr/>
              <a:t>October 2, 2013</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pPr>
              <a:defRPr/>
            </a:pPr>
            <a:fld id="{DB4B8486-B176-4C4F-8761-BCF476D86E50}" type="slidenum">
              <a:rPr lang="en-US" smtClean="0"/>
              <a:pPr>
                <a:defRPr/>
              </a:pPr>
              <a:t>‹N›</a:t>
            </a:fld>
            <a:endParaRPr lang="en-US"/>
          </a:p>
        </p:txBody>
      </p:sp>
      <p:cxnSp>
        <p:nvCxnSpPr>
          <p:cNvPr id="5" name="Connettore 1 4"/>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3251994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FC49BF1-FCD3-4395-8FF6-0047AF66228E}" type="datetime4">
              <a:rPr lang="en-US" smtClean="0"/>
              <a:pPr/>
              <a:t>October 2, 2013</a:t>
            </a:fld>
            <a:endParaRPr lang="en-US"/>
          </a:p>
        </p:txBody>
      </p:sp>
      <p:sp>
        <p:nvSpPr>
          <p:cNvPr id="6" name="Segnaposto piè di pagina 5"/>
          <p:cNvSpPr>
            <a:spLocks noGrp="1"/>
          </p:cNvSpPr>
          <p:nvPr>
            <p:ph type="ftr" sz="quarter" idx="11"/>
          </p:nvPr>
        </p:nvSpPr>
        <p:spPr/>
        <p:txBody>
          <a:bodyPr/>
          <a:lstStyle/>
          <a:p>
            <a:endParaRPr lang="en-US" dirty="0"/>
          </a:p>
        </p:txBody>
      </p:sp>
      <p:sp>
        <p:nvSpPr>
          <p:cNvPr id="7" name="Segnaposto numero diapositiva 6"/>
          <p:cNvSpPr>
            <a:spLocks noGrp="1"/>
          </p:cNvSpPr>
          <p:nvPr>
            <p:ph type="sldNum" sz="quarter" idx="12"/>
          </p:nvPr>
        </p:nvSpPr>
        <p:spPr/>
        <p:txBody>
          <a:bodyPr/>
          <a:lstStyle/>
          <a:p>
            <a:pPr>
              <a:defRPr/>
            </a:pPr>
            <a:fld id="{AFE4EF3B-F976-4E4D-9312-59EFCED0D626}" type="slidenum">
              <a:rPr lang="en-US" smtClean="0"/>
              <a:pPr>
                <a:defRPr/>
              </a:pPr>
              <a:t>‹N›</a:t>
            </a:fld>
            <a:endParaRPr lang="en-US"/>
          </a:p>
        </p:txBody>
      </p:sp>
      <p:cxnSp>
        <p:nvCxnSpPr>
          <p:cNvPr id="8" name="Connettore 1 7"/>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194011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CA861222-2C8B-4501-BE87-6797EC025925}" type="datetime4">
              <a:rPr lang="en-US" smtClean="0"/>
              <a:pPr/>
              <a:t>October 2, 2013</a:t>
            </a:fld>
            <a:endParaRPr lang="en-US"/>
          </a:p>
        </p:txBody>
      </p:sp>
      <p:sp>
        <p:nvSpPr>
          <p:cNvPr id="6" name="Segnaposto piè di pagina 5"/>
          <p:cNvSpPr>
            <a:spLocks noGrp="1"/>
          </p:cNvSpPr>
          <p:nvPr>
            <p:ph type="ftr" sz="quarter" idx="11"/>
          </p:nvPr>
        </p:nvSpPr>
        <p:spPr/>
        <p:txBody>
          <a:bodyPr/>
          <a:lstStyle/>
          <a:p>
            <a:endParaRPr lang="en-US" dirty="0"/>
          </a:p>
        </p:txBody>
      </p:sp>
      <p:sp>
        <p:nvSpPr>
          <p:cNvPr id="7" name="Segnaposto numero diapositiva 6"/>
          <p:cNvSpPr>
            <a:spLocks noGrp="1"/>
          </p:cNvSpPr>
          <p:nvPr>
            <p:ph type="sldNum" sz="quarter" idx="12"/>
          </p:nvPr>
        </p:nvSpPr>
        <p:spPr/>
        <p:txBody>
          <a:bodyPr/>
          <a:lstStyle/>
          <a:p>
            <a:pPr>
              <a:defRPr/>
            </a:pPr>
            <a:fld id="{BC3079E7-048E-408F-B732-50DD01F78DA1}" type="slidenum">
              <a:rPr lang="en-US" smtClean="0"/>
              <a:pPr>
                <a:defRPr/>
              </a:pPr>
              <a:t>‹N›</a:t>
            </a:fld>
            <a:endParaRPr lang="en-US"/>
          </a:p>
        </p:txBody>
      </p:sp>
      <p:cxnSp>
        <p:nvCxnSpPr>
          <p:cNvPr id="8" name="Connettore 1 7"/>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2613234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chemeClr val="tx2">
                <a:lumMod val="24000"/>
                <a:lumOff val="76000"/>
              </a:schemeClr>
            </a:gs>
            <a:gs pos="67000">
              <a:schemeClr val="accent1">
                <a:lumMod val="20000"/>
                <a:lumOff val="80000"/>
              </a:schemeClr>
            </a:gs>
            <a:gs pos="44000">
              <a:schemeClr val="tx2">
                <a:lumMod val="0"/>
                <a:lumOff val="100000"/>
              </a:schemeClr>
            </a:gs>
          </a:gsLst>
          <a:lin ang="90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01193-8287-4834-A286-6B880643E934}" type="datetime4">
              <a:rPr lang="en-US" smtClean="0"/>
              <a:pPr/>
              <a:t>October 2, 2013</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88B0341-CCE1-46BB-9B6D-11A5BFADA8C9}" type="slidenum">
              <a:rPr lang="en-US" smtClean="0"/>
              <a:pPr>
                <a:defRPr/>
              </a:pPr>
              <a:t>‹N›</a:t>
            </a:fld>
            <a:endParaRPr lang="en-US" dirty="0">
              <a:solidFill>
                <a:schemeClr val="bg1"/>
              </a:solidFill>
            </a:endParaRPr>
          </a:p>
        </p:txBody>
      </p:sp>
      <p:sp>
        <p:nvSpPr>
          <p:cNvPr id="7" name="Line 7"/>
          <p:cNvSpPr>
            <a:spLocks noChangeShapeType="1"/>
          </p:cNvSpPr>
          <p:nvPr userDrawn="1"/>
        </p:nvSpPr>
        <p:spPr bwMode="auto">
          <a:xfrm>
            <a:off x="11113" y="620713"/>
            <a:ext cx="9590087" cy="0"/>
          </a:xfrm>
          <a:prstGeom prst="line">
            <a:avLst/>
          </a:prstGeom>
          <a:noFill/>
          <a:ln w="28575">
            <a:solidFill>
              <a:srgbClr val="3366FF"/>
            </a:solidFill>
            <a:round/>
            <a:headEnd/>
            <a:tailEnd/>
          </a:ln>
          <a:effectLst/>
        </p:spPr>
        <p:txBody>
          <a:bodyPr>
            <a:spAutoFit/>
          </a:bodyPr>
          <a:lstStyle/>
          <a:p>
            <a:pPr algn="l">
              <a:defRPr/>
            </a:pPr>
            <a:endParaRPr lang="it-IT">
              <a:cs typeface="Arial" charset="0"/>
            </a:endParaRPr>
          </a:p>
        </p:txBody>
      </p:sp>
      <p:cxnSp>
        <p:nvCxnSpPr>
          <p:cNvPr id="8" name="Connettore 1 7"/>
          <p:cNvCxnSpPr/>
          <p:nvPr userDrawn="1"/>
        </p:nvCxnSpPr>
        <p:spPr>
          <a:xfrm>
            <a:off x="2051720" y="6597352"/>
            <a:ext cx="518457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Segnaposto data 13"/>
          <p:cNvSpPr txBox="1">
            <a:spLocks/>
          </p:cNvSpPr>
          <p:nvPr userDrawn="1"/>
        </p:nvSpPr>
        <p:spPr>
          <a:xfrm>
            <a:off x="1475656" y="6453336"/>
            <a:ext cx="6194326" cy="288206"/>
          </a:xfrm>
          <a:prstGeom prst="rect">
            <a:avLst/>
          </a:prstGeom>
        </p:spPr>
        <p:txBody>
          <a:bodyPr/>
          <a:lstStyle>
            <a:lvl1pPr algn="ctr" eaLnBrk="1" latinLnBrk="0" hangingPunct="1">
              <a:defRPr kumimoji="0" sz="800" smtClean="0">
                <a:solidFill>
                  <a:schemeClr val="accent2"/>
                </a:solidFill>
                <a:cs typeface="Arial" charset="0"/>
              </a:defRPr>
            </a:lvl1pPr>
          </a:lstStyle>
          <a:p>
            <a:pPr>
              <a:defRPr/>
            </a:pPr>
            <a:endParaRPr lang="it-IT" dirty="0" smtClean="0">
              <a:solidFill>
                <a:srgbClr val="0070C0"/>
              </a:solidFill>
            </a:endParaRPr>
          </a:p>
          <a:p>
            <a:pPr>
              <a:defRPr/>
            </a:pPr>
            <a:r>
              <a:rPr lang="it-IT" dirty="0" smtClean="0">
                <a:solidFill>
                  <a:srgbClr val="0070C0"/>
                </a:solidFill>
              </a:rPr>
              <a:t>Salvatore Forte</a:t>
            </a:r>
            <a:r>
              <a:rPr lang="it-IT" baseline="0" dirty="0" smtClean="0">
                <a:solidFill>
                  <a:srgbClr val="0070C0"/>
                </a:solidFill>
              </a:rPr>
              <a:t>       -     La nuova </a:t>
            </a:r>
            <a:r>
              <a:rPr lang="it-IT" baseline="0" dirty="0" err="1" smtClean="0">
                <a:solidFill>
                  <a:srgbClr val="0070C0"/>
                </a:solidFill>
              </a:rPr>
              <a:t>vision</a:t>
            </a:r>
            <a:r>
              <a:rPr lang="it-IT" baseline="0" dirty="0" smtClean="0">
                <a:solidFill>
                  <a:srgbClr val="0070C0"/>
                </a:solidFill>
              </a:rPr>
              <a:t> della funzione attuariale: </a:t>
            </a:r>
            <a:r>
              <a:rPr lang="it-IT" baseline="0" dirty="0" err="1" smtClean="0">
                <a:solidFill>
                  <a:srgbClr val="0070C0"/>
                </a:solidFill>
              </a:rPr>
              <a:t>princing</a:t>
            </a:r>
            <a:r>
              <a:rPr lang="it-IT" baseline="0" dirty="0" smtClean="0">
                <a:solidFill>
                  <a:srgbClr val="0070C0"/>
                </a:solidFill>
              </a:rPr>
              <a:t>, riassicurazione e capital </a:t>
            </a:r>
            <a:r>
              <a:rPr lang="it-IT" baseline="0" dirty="0" err="1" smtClean="0">
                <a:solidFill>
                  <a:srgbClr val="0070C0"/>
                </a:solidFill>
              </a:rPr>
              <a:t>allocation</a:t>
            </a:r>
            <a:r>
              <a:rPr lang="it-IT" baseline="0" dirty="0" smtClean="0">
                <a:solidFill>
                  <a:srgbClr val="0070C0"/>
                </a:solidFill>
              </a:rPr>
              <a:t>     - </a:t>
            </a:r>
            <a:r>
              <a:rPr lang="it-IT" dirty="0" smtClean="0">
                <a:solidFill>
                  <a:srgbClr val="0070C0"/>
                </a:solidFill>
              </a:rPr>
              <a:t> Roma</a:t>
            </a:r>
            <a:r>
              <a:rPr lang="it-IT" baseline="0" dirty="0" smtClean="0">
                <a:solidFill>
                  <a:srgbClr val="0070C0"/>
                </a:solidFill>
              </a:rPr>
              <a:t> 24</a:t>
            </a:r>
            <a:r>
              <a:rPr lang="it-IT" dirty="0" smtClean="0">
                <a:solidFill>
                  <a:srgbClr val="0070C0"/>
                </a:solidFill>
              </a:rPr>
              <a:t>  settembre 2013</a:t>
            </a:r>
            <a:endParaRPr lang="en-US" dirty="0">
              <a:solidFill>
                <a:srgbClr val="0070C0"/>
              </a:solidFill>
            </a:endParaRPr>
          </a:p>
        </p:txBody>
      </p:sp>
    </p:spTree>
    <p:extLst>
      <p:ext uri="{BB962C8B-B14F-4D97-AF65-F5344CB8AC3E}">
        <p14:creationId xmlns:p14="http://schemas.microsoft.com/office/powerpoint/2010/main" xmlns="" val="1070673774"/>
      </p:ext>
    </p:extLst>
  </p:cSld>
  <p:clrMap bg1="lt1" tx1="dk1" bg2="lt2" tx2="dk2" accent1="accent1" accent2="accent2" accent3="accent3" accent4="accent4" accent5="accent5" accent6="accent6" hlink="hlink" folHlink="folHlink"/>
  <p:sldLayoutIdLst>
    <p:sldLayoutId id="2147485074" r:id="rId1"/>
    <p:sldLayoutId id="2147485075" r:id="rId2"/>
    <p:sldLayoutId id="2147485076" r:id="rId3"/>
    <p:sldLayoutId id="2147485077" r:id="rId4"/>
    <p:sldLayoutId id="2147485078" r:id="rId5"/>
    <p:sldLayoutId id="2147485079" r:id="rId6"/>
    <p:sldLayoutId id="2147485080" r:id="rId7"/>
    <p:sldLayoutId id="2147485081" r:id="rId8"/>
    <p:sldLayoutId id="2147485082" r:id="rId9"/>
    <p:sldLayoutId id="2147485083" r:id="rId10"/>
    <p:sldLayoutId id="214748508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user/ActuarisSoftware" TargetMode="External"/><Relationship Id="rId2" Type="http://schemas.openxmlformats.org/officeDocument/2006/relationships/hyperlink" Target="http://www.actuaris.com/uk/accueil.html" TargetMode="Externa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CasellaDiTesto 10"/>
          <p:cNvSpPr txBox="1"/>
          <p:nvPr/>
        </p:nvSpPr>
        <p:spPr>
          <a:xfrm>
            <a:off x="395288" y="2636838"/>
            <a:ext cx="8208962" cy="1846659"/>
          </a:xfrm>
          <a:prstGeom prst="rect">
            <a:avLst/>
          </a:prstGeom>
          <a:noFill/>
        </p:spPr>
        <p:txBody>
          <a:bodyPr>
            <a:spAutoFit/>
          </a:bodyPr>
          <a:lstStyle/>
          <a:p>
            <a:pPr>
              <a:defRPr/>
            </a:pPr>
            <a:r>
              <a:rPr lang="it-IT" sz="3800" i="0" dirty="0" smtClean="0">
                <a:solidFill>
                  <a:srgbClr val="002060"/>
                </a:solidFill>
                <a:effectLst>
                  <a:outerShdw blurRad="38100" dist="38100" dir="2700000" algn="tl">
                    <a:srgbClr val="000000">
                      <a:alpha val="43137"/>
                    </a:srgbClr>
                  </a:outerShdw>
                </a:effectLst>
                <a:latin typeface="+mn-lt"/>
                <a:cs typeface="Arial" charset="0"/>
              </a:rPr>
              <a:t>La nuova </a:t>
            </a:r>
            <a:r>
              <a:rPr lang="it-IT" sz="3800" i="0" dirty="0" err="1" smtClean="0">
                <a:solidFill>
                  <a:srgbClr val="002060"/>
                </a:solidFill>
                <a:effectLst>
                  <a:outerShdw blurRad="38100" dist="38100" dir="2700000" algn="tl">
                    <a:srgbClr val="000000">
                      <a:alpha val="43137"/>
                    </a:srgbClr>
                  </a:outerShdw>
                </a:effectLst>
                <a:latin typeface="+mn-lt"/>
                <a:cs typeface="Arial" charset="0"/>
              </a:rPr>
              <a:t>vision</a:t>
            </a:r>
            <a:r>
              <a:rPr lang="it-IT" sz="3800" i="0" dirty="0" smtClean="0">
                <a:solidFill>
                  <a:srgbClr val="002060"/>
                </a:solidFill>
                <a:effectLst>
                  <a:outerShdw blurRad="38100" dist="38100" dir="2700000" algn="tl">
                    <a:srgbClr val="000000">
                      <a:alpha val="43137"/>
                    </a:srgbClr>
                  </a:outerShdw>
                </a:effectLst>
                <a:latin typeface="+mn-lt"/>
                <a:cs typeface="Arial" charset="0"/>
              </a:rPr>
              <a:t> della funzione attuariale: </a:t>
            </a:r>
            <a:r>
              <a:rPr lang="it-IT" sz="3800" i="0" dirty="0" err="1" smtClean="0">
                <a:solidFill>
                  <a:srgbClr val="002060"/>
                </a:solidFill>
                <a:effectLst>
                  <a:outerShdw blurRad="38100" dist="38100" dir="2700000" algn="tl">
                    <a:srgbClr val="000000">
                      <a:alpha val="43137"/>
                    </a:srgbClr>
                  </a:outerShdw>
                </a:effectLst>
                <a:latin typeface="+mn-lt"/>
                <a:cs typeface="Arial" charset="0"/>
              </a:rPr>
              <a:t>pricing</a:t>
            </a:r>
            <a:r>
              <a:rPr lang="it-IT" sz="3800" i="0" dirty="0" smtClean="0">
                <a:solidFill>
                  <a:srgbClr val="002060"/>
                </a:solidFill>
                <a:effectLst>
                  <a:outerShdw blurRad="38100" dist="38100" dir="2700000" algn="tl">
                    <a:srgbClr val="000000">
                      <a:alpha val="43137"/>
                    </a:srgbClr>
                  </a:outerShdw>
                </a:effectLst>
                <a:latin typeface="+mn-lt"/>
                <a:cs typeface="Arial" charset="0"/>
              </a:rPr>
              <a:t>, riassicurazione e capital </a:t>
            </a:r>
            <a:r>
              <a:rPr lang="it-IT" sz="3800" i="0" dirty="0" err="1" smtClean="0">
                <a:solidFill>
                  <a:srgbClr val="002060"/>
                </a:solidFill>
                <a:effectLst>
                  <a:outerShdw blurRad="38100" dist="38100" dir="2700000" algn="tl">
                    <a:srgbClr val="000000">
                      <a:alpha val="43137"/>
                    </a:srgbClr>
                  </a:outerShdw>
                </a:effectLst>
                <a:latin typeface="+mn-lt"/>
                <a:cs typeface="Arial" charset="0"/>
              </a:rPr>
              <a:t>allocation</a:t>
            </a:r>
            <a:endParaRPr lang="it-IT" sz="3800" i="0" dirty="0">
              <a:solidFill>
                <a:srgbClr val="002060"/>
              </a:solidFill>
              <a:effectLst>
                <a:outerShdw blurRad="38100" dist="38100" dir="2700000" algn="tl">
                  <a:srgbClr val="000000">
                    <a:alpha val="43137"/>
                  </a:srgbClr>
                </a:outerShdw>
              </a:effectLst>
              <a:latin typeface="+mn-lt"/>
              <a:cs typeface="Arial" charset="0"/>
            </a:endParaRPr>
          </a:p>
        </p:txBody>
      </p:sp>
      <p:sp>
        <p:nvSpPr>
          <p:cNvPr id="4" name="CasellaDiTesto 3"/>
          <p:cNvSpPr txBox="1"/>
          <p:nvPr/>
        </p:nvSpPr>
        <p:spPr>
          <a:xfrm>
            <a:off x="1403350" y="4309318"/>
            <a:ext cx="6157913" cy="2432050"/>
          </a:xfrm>
          <a:prstGeom prst="rect">
            <a:avLst/>
          </a:prstGeom>
          <a:noFill/>
        </p:spPr>
        <p:txBody>
          <a:bodyPr>
            <a:spAutoFit/>
          </a:bodyPr>
          <a:lstStyle/>
          <a:p>
            <a:pPr>
              <a:defRPr/>
            </a:pPr>
            <a:endParaRPr lang="it-IT" dirty="0">
              <a:solidFill>
                <a:srgbClr val="002060"/>
              </a:solidFill>
              <a:latin typeface="+mn-lt"/>
              <a:cs typeface="Arial" charset="0"/>
            </a:endParaRPr>
          </a:p>
          <a:p>
            <a:pPr>
              <a:defRPr/>
            </a:pPr>
            <a:endParaRPr lang="it-IT" dirty="0">
              <a:solidFill>
                <a:srgbClr val="002060"/>
              </a:solidFill>
              <a:latin typeface="+mn-lt"/>
              <a:cs typeface="Arial" charset="0"/>
            </a:endParaRPr>
          </a:p>
          <a:p>
            <a:pPr>
              <a:defRPr/>
            </a:pPr>
            <a:r>
              <a:rPr lang="it-IT" sz="2400" b="1" dirty="0">
                <a:solidFill>
                  <a:srgbClr val="002060"/>
                </a:solidFill>
                <a:effectLst>
                  <a:outerShdw blurRad="38100" dist="38100" dir="2700000" algn="tl">
                    <a:srgbClr val="C0C0C0"/>
                  </a:outerShdw>
                </a:effectLst>
                <a:latin typeface="+mn-lt"/>
                <a:cs typeface="Arial" charset="0"/>
              </a:rPr>
              <a:t>Salvatore Forte </a:t>
            </a:r>
          </a:p>
          <a:p>
            <a:pPr>
              <a:defRPr/>
            </a:pPr>
            <a:r>
              <a:rPr lang="it-IT" sz="2400" dirty="0">
                <a:solidFill>
                  <a:srgbClr val="002060"/>
                </a:solidFill>
                <a:effectLst>
                  <a:outerShdw blurRad="38100" dist="38100" dir="2700000" algn="tl">
                    <a:srgbClr val="C0C0C0"/>
                  </a:outerShdw>
                </a:effectLst>
                <a:latin typeface="+mn-lt"/>
                <a:cs typeface="Arial" charset="0"/>
              </a:rPr>
              <a:t>Partner, </a:t>
            </a:r>
            <a:r>
              <a:rPr lang="it-IT" sz="2400" dirty="0" smtClean="0">
                <a:solidFill>
                  <a:srgbClr val="002060"/>
                </a:solidFill>
                <a:effectLst>
                  <a:outerShdw blurRad="38100" dist="38100" dir="2700000" algn="tl">
                    <a:srgbClr val="C0C0C0"/>
                  </a:outerShdw>
                </a:effectLst>
                <a:latin typeface="+mn-lt"/>
                <a:cs typeface="Arial" charset="0"/>
              </a:rPr>
              <a:t>Crenca &amp; Associati</a:t>
            </a:r>
            <a:r>
              <a:rPr lang="it-IT" sz="2400" b="1" dirty="0" smtClean="0">
                <a:solidFill>
                  <a:srgbClr val="002060"/>
                </a:solidFill>
                <a:effectLst>
                  <a:outerShdw blurRad="38100" dist="38100" dir="2700000" algn="tl">
                    <a:srgbClr val="C0C0C0"/>
                  </a:outerShdw>
                </a:effectLst>
                <a:latin typeface="+mn-lt"/>
                <a:cs typeface="Arial" charset="0"/>
              </a:rPr>
              <a:t> </a:t>
            </a:r>
            <a:endParaRPr lang="it-IT" sz="2400" b="1" dirty="0">
              <a:solidFill>
                <a:srgbClr val="002060"/>
              </a:solidFill>
              <a:effectLst>
                <a:outerShdw blurRad="38100" dist="38100" dir="2700000" algn="tl">
                  <a:srgbClr val="C0C0C0"/>
                </a:outerShdw>
              </a:effectLst>
              <a:latin typeface="+mn-lt"/>
              <a:cs typeface="Arial" charset="0"/>
            </a:endParaRPr>
          </a:p>
          <a:p>
            <a:pPr algn="l">
              <a:defRPr/>
            </a:pPr>
            <a:endParaRPr lang="it-IT" sz="3200" b="1" dirty="0">
              <a:solidFill>
                <a:srgbClr val="002060"/>
              </a:solidFill>
              <a:effectLst>
                <a:outerShdw blurRad="38100" dist="38100" dir="2700000" algn="tl">
                  <a:srgbClr val="C0C0C0"/>
                </a:outerShdw>
              </a:effectLst>
              <a:latin typeface="+mn-lt"/>
              <a:cs typeface="Arial" charset="0"/>
            </a:endParaRPr>
          </a:p>
          <a:p>
            <a:pPr>
              <a:defRPr/>
            </a:pPr>
            <a:r>
              <a:rPr lang="it-IT" dirty="0" smtClean="0">
                <a:solidFill>
                  <a:srgbClr val="002060"/>
                </a:solidFill>
                <a:latin typeface="+mn-lt"/>
                <a:cs typeface="Arial" charset="0"/>
              </a:rPr>
              <a:t>Roma, 24 Settembre 2013</a:t>
            </a:r>
            <a:endParaRPr lang="it-IT" dirty="0">
              <a:solidFill>
                <a:srgbClr val="002060"/>
              </a:solidFill>
              <a:latin typeface="+mn-lt"/>
              <a:cs typeface="Arial" charset="0"/>
            </a:endParaRPr>
          </a:p>
          <a:p>
            <a:pPr algn="l">
              <a:defRPr/>
            </a:pPr>
            <a:endParaRPr lang="it-IT" sz="2000" dirty="0">
              <a:solidFill>
                <a:srgbClr val="002060"/>
              </a:solidFill>
              <a:latin typeface="+mn-lt"/>
              <a:cs typeface="Arial" charset="0"/>
            </a:endParaRPr>
          </a:p>
        </p:txBody>
      </p:sp>
      <p:graphicFrame>
        <p:nvGraphicFramePr>
          <p:cNvPr id="13314" name="Object 7"/>
          <p:cNvGraphicFramePr>
            <a:graphicFrameLocks noChangeAspect="1"/>
          </p:cNvGraphicFramePr>
          <p:nvPr>
            <p:extLst>
              <p:ext uri="{D42A27DB-BD31-4B8C-83A1-F6EECF244321}">
                <p14:modId xmlns:p14="http://schemas.microsoft.com/office/powerpoint/2010/main" xmlns="" val="2670981968"/>
              </p:ext>
            </p:extLst>
          </p:nvPr>
        </p:nvGraphicFramePr>
        <p:xfrm>
          <a:off x="2339975" y="1052736"/>
          <a:ext cx="4319588" cy="862012"/>
        </p:xfrm>
        <a:graphic>
          <a:graphicData uri="http://schemas.openxmlformats.org/presentationml/2006/ole">
            <p:oleObj spid="_x0000_s13378" name="Fotografia di Photo Editor" r:id="rId4" imgW="25647619" imgH="5114286" progId="">
              <p:embed/>
            </p:oleObj>
          </a:graphicData>
        </a:graphic>
      </p:graphicFrame>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6771" y="4545285"/>
            <a:ext cx="8410575" cy="2124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2387302"/>
            <a:ext cx="8433818" cy="20859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ttangolo arrotondato 16"/>
          <p:cNvSpPr/>
          <p:nvPr/>
        </p:nvSpPr>
        <p:spPr>
          <a:xfrm>
            <a:off x="2987824" y="3304782"/>
            <a:ext cx="720080" cy="556266"/>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arrotondato 18"/>
          <p:cNvSpPr/>
          <p:nvPr/>
        </p:nvSpPr>
        <p:spPr>
          <a:xfrm>
            <a:off x="2974971" y="3861048"/>
            <a:ext cx="720080" cy="535285"/>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72082" y="25460"/>
            <a:ext cx="8388350" cy="5232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2800" b="1" i="0" dirty="0">
                <a:latin typeface="+mj-lt"/>
              </a:rPr>
              <a:t>Case </a:t>
            </a:r>
            <a:r>
              <a:rPr lang="it-IT" sz="2800" b="1" i="0" dirty="0" err="1">
                <a:latin typeface="+mj-lt"/>
              </a:rPr>
              <a:t>Study</a:t>
            </a:r>
            <a:r>
              <a:rPr lang="it-IT" sz="2800" b="1" i="0" dirty="0">
                <a:latin typeface="+mj-lt"/>
              </a:rPr>
              <a:t>: confronto tra gli utili </a:t>
            </a:r>
            <a:r>
              <a:rPr lang="it-IT" sz="2800" b="1" i="0" dirty="0" smtClean="0">
                <a:latin typeface="+mj-lt"/>
              </a:rPr>
              <a:t>attesi </a:t>
            </a:r>
            <a:r>
              <a:rPr lang="it-IT" sz="2800" b="1" i="0" dirty="0">
                <a:latin typeface="+mj-lt"/>
              </a:rPr>
              <a:t>al netto del </a:t>
            </a:r>
            <a:r>
              <a:rPr lang="it-IT" sz="2800" b="1" i="0" dirty="0" err="1" smtClean="0">
                <a:latin typeface="+mj-lt"/>
              </a:rPr>
              <a:t>CoC</a:t>
            </a:r>
            <a:endParaRPr lang="it-IT" sz="2800" b="1" i="0" dirty="0">
              <a:latin typeface="+mj-lt"/>
            </a:endParaRPr>
          </a:p>
        </p:txBody>
      </p:sp>
      <p:sp>
        <p:nvSpPr>
          <p:cNvPr id="14" name="Rettangolo 13"/>
          <p:cNvSpPr/>
          <p:nvPr/>
        </p:nvSpPr>
        <p:spPr>
          <a:xfrm>
            <a:off x="107503" y="548680"/>
            <a:ext cx="8928993" cy="158417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800" i="0" dirty="0" smtClean="0">
                <a:solidFill>
                  <a:schemeClr val="tx1"/>
                </a:solidFill>
              </a:rPr>
              <a:t>Osservazioni:</a:t>
            </a:r>
          </a:p>
          <a:p>
            <a:pPr marL="742950" lvl="1" indent="-285750" algn="just">
              <a:buFont typeface="Arial" panose="020B0604020202020204" pitchFamily="34" charset="0"/>
              <a:buChar char="•"/>
            </a:pPr>
            <a:r>
              <a:rPr lang="it-IT" sz="1800" i="0" dirty="0" smtClean="0">
                <a:solidFill>
                  <a:schemeClr val="tx1"/>
                </a:solidFill>
                <a:sym typeface="Wingdings" panose="05000000000000000000" pitchFamily="2" charset="2"/>
              </a:rPr>
              <a:t>In valore atteso, il contratto al lordo della riassicurazione offre ovviamente l’utile maggiore.</a:t>
            </a:r>
          </a:p>
          <a:p>
            <a:pPr marL="742950" lvl="1" indent="-285750" algn="just">
              <a:buFont typeface="Arial" panose="020B0604020202020204" pitchFamily="34" charset="0"/>
              <a:buChar char="•"/>
            </a:pPr>
            <a:r>
              <a:rPr lang="it-IT" sz="1800" i="0" dirty="0" smtClean="0">
                <a:solidFill>
                  <a:schemeClr val="tx1"/>
                </a:solidFill>
                <a:sym typeface="Wingdings" panose="05000000000000000000" pitchFamily="2" charset="2"/>
              </a:rPr>
              <a:t>Se si considera il costo del capitale in ottica Solvency 2, invece è il contratto XL per risk a offrire l’utile atteso maggiore  </a:t>
            </a:r>
            <a:r>
              <a:rPr lang="it-IT" sz="1800" b="1" i="0" dirty="0" smtClean="0">
                <a:solidFill>
                  <a:schemeClr val="tx1"/>
                </a:solidFill>
                <a:sym typeface="Wingdings" panose="05000000000000000000" pitchFamily="2" charset="2"/>
              </a:rPr>
              <a:t>notevole impatto della valutazione del rischio in ottica </a:t>
            </a:r>
            <a:r>
              <a:rPr lang="it-IT" sz="1800" b="1" i="0" dirty="0" err="1" smtClean="0">
                <a:solidFill>
                  <a:schemeClr val="tx1"/>
                </a:solidFill>
                <a:sym typeface="Wingdings" panose="05000000000000000000" pitchFamily="2" charset="2"/>
              </a:rPr>
              <a:t>Solvency</a:t>
            </a:r>
            <a:r>
              <a:rPr lang="it-IT" sz="1800" b="1" i="0" dirty="0" smtClean="0">
                <a:solidFill>
                  <a:schemeClr val="tx1"/>
                </a:solidFill>
                <a:sym typeface="Wingdings" panose="05000000000000000000" pitchFamily="2" charset="2"/>
              </a:rPr>
              <a:t> 2</a:t>
            </a:r>
          </a:p>
          <a:p>
            <a:pPr lvl="1" algn="just"/>
            <a:endParaRPr lang="it-IT" sz="2000" dirty="0" smtClean="0">
              <a:solidFill>
                <a:schemeClr val="tx1"/>
              </a:solidFill>
              <a:sym typeface="Wingdings" panose="05000000000000000000" pitchFamily="2" charset="2"/>
            </a:endParaRPr>
          </a:p>
          <a:p>
            <a:pPr marL="800100" lvl="1" indent="-342900" algn="just">
              <a:buFont typeface="Arial" panose="020B0604020202020204" pitchFamily="34" charset="0"/>
              <a:buChar char="•"/>
            </a:pPr>
            <a:endParaRPr lang="it-IT" sz="2400" dirty="0">
              <a:solidFill>
                <a:schemeClr val="tx1"/>
              </a:solidFill>
              <a:sym typeface="Wingdings" panose="05000000000000000000" pitchFamily="2" charset="2"/>
            </a:endParaRPr>
          </a:p>
          <a:p>
            <a:pPr lvl="1" algn="just"/>
            <a:endParaRPr lang="it-IT" sz="2400" dirty="0">
              <a:solidFill>
                <a:schemeClr val="tx1"/>
              </a:solidFill>
              <a:sym typeface="Wingdings" panose="05000000000000000000" pitchFamily="2" charset="2"/>
            </a:endParaRPr>
          </a:p>
          <a:p>
            <a:pPr lvl="2" algn="just"/>
            <a:r>
              <a:rPr lang="it-IT" sz="3600" dirty="0" smtClean="0">
                <a:solidFill>
                  <a:schemeClr val="tx1"/>
                </a:solidFill>
                <a:sym typeface="Wingdings" panose="05000000000000000000" pitchFamily="2" charset="2"/>
              </a:rPr>
              <a:t> </a:t>
            </a:r>
            <a:endParaRPr lang="it-IT" sz="3600" dirty="0">
              <a:solidFill>
                <a:schemeClr val="tx1"/>
              </a:solidFill>
            </a:endParaRPr>
          </a:p>
        </p:txBody>
      </p:sp>
      <p:sp>
        <p:nvSpPr>
          <p:cNvPr id="15" name="Rettangolo arrotondato 14"/>
          <p:cNvSpPr/>
          <p:nvPr/>
        </p:nvSpPr>
        <p:spPr>
          <a:xfrm>
            <a:off x="3072685" y="5517232"/>
            <a:ext cx="720080" cy="556266"/>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arrotondato 15"/>
          <p:cNvSpPr/>
          <p:nvPr/>
        </p:nvSpPr>
        <p:spPr>
          <a:xfrm>
            <a:off x="3059832" y="6073498"/>
            <a:ext cx="720080" cy="535285"/>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10</a:t>
            </a:fld>
            <a:endParaRPr lang="en-US" dirty="0" smtClean="0">
              <a:cs typeface="Arial" pitchFamily="34" charset="0"/>
            </a:endParaRPr>
          </a:p>
        </p:txBody>
      </p:sp>
      <p:pic>
        <p:nvPicPr>
          <p:cNvPr id="13" name="Picture 45"/>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559042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07502" y="692696"/>
            <a:ext cx="8928993" cy="25202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400" i="0" dirty="0" smtClean="0">
                <a:solidFill>
                  <a:schemeClr val="tx1"/>
                </a:solidFill>
              </a:rPr>
              <a:t>Osservazioni:</a:t>
            </a:r>
            <a:endParaRPr lang="it-IT" sz="1400" i="0" dirty="0" smtClean="0">
              <a:solidFill>
                <a:schemeClr val="tx1"/>
              </a:solidFill>
              <a:sym typeface="Wingdings" panose="05000000000000000000" pitchFamily="2" charset="2"/>
            </a:endParaRPr>
          </a:p>
          <a:p>
            <a:pPr lvl="1" algn="just"/>
            <a:endParaRPr lang="it-IT" sz="1400" i="0" dirty="0" smtClean="0">
              <a:solidFill>
                <a:schemeClr val="tx1"/>
              </a:solidFill>
              <a:sym typeface="Wingdings" panose="05000000000000000000" pitchFamily="2" charset="2"/>
            </a:endParaRPr>
          </a:p>
          <a:p>
            <a:pPr marL="800100" lvl="1" indent="-342900" algn="just">
              <a:buFont typeface="Arial" panose="020B0604020202020204" pitchFamily="34" charset="0"/>
              <a:buChar char="•"/>
            </a:pPr>
            <a:r>
              <a:rPr lang="it-IT" sz="2000" i="0" dirty="0" smtClean="0">
                <a:solidFill>
                  <a:schemeClr val="tx1"/>
                </a:solidFill>
                <a:sym typeface="Wingdings" panose="05000000000000000000" pitchFamily="2" charset="2"/>
              </a:rPr>
              <a:t>Il costo del capitale ha una incidenza notevole sull’utile sia al lordo che al netto della riassicurazione. Tale effetto è maggiore se il premio è annuo rispetto al caso in cui il contratto sia annuo ma con tacito rinnovo. </a:t>
            </a:r>
          </a:p>
          <a:p>
            <a:pPr marL="800100" lvl="1" indent="-342900" algn="just">
              <a:buFont typeface="Arial" panose="020B0604020202020204" pitchFamily="34" charset="0"/>
              <a:buChar char="•"/>
            </a:pPr>
            <a:r>
              <a:rPr lang="it-IT" sz="2000" i="0" dirty="0" smtClean="0">
                <a:solidFill>
                  <a:schemeClr val="tx1"/>
                </a:solidFill>
                <a:sym typeface="Wingdings" panose="05000000000000000000" pitchFamily="2" charset="2"/>
              </a:rPr>
              <a:t>Questo effetto dipende da:</a:t>
            </a:r>
          </a:p>
          <a:p>
            <a:pPr marL="1257300" lvl="2" indent="-342900" algn="just">
              <a:buFont typeface="Arial" panose="020B0604020202020204" pitchFamily="34" charset="0"/>
              <a:buChar char="•"/>
            </a:pPr>
            <a:r>
              <a:rPr lang="it-IT" sz="2000" i="0" dirty="0" smtClean="0">
                <a:solidFill>
                  <a:schemeClr val="tx1"/>
                </a:solidFill>
                <a:sym typeface="Wingdings" panose="05000000000000000000" pitchFamily="2" charset="2"/>
              </a:rPr>
              <a:t>Impatto differente degli SCR Premium</a:t>
            </a:r>
          </a:p>
          <a:p>
            <a:pPr marL="1257300" lvl="2" indent="-342900" algn="just">
              <a:buFont typeface="Arial" panose="020B0604020202020204" pitchFamily="34" charset="0"/>
              <a:buChar char="•"/>
            </a:pPr>
            <a:r>
              <a:rPr lang="it-IT" sz="2000" i="0" dirty="0" smtClean="0">
                <a:solidFill>
                  <a:schemeClr val="tx1"/>
                </a:solidFill>
                <a:sym typeface="Wingdings" panose="05000000000000000000" pitchFamily="2" charset="2"/>
              </a:rPr>
              <a:t>Possibilità in caso di tacito rinnovo di modificare la tariffa durante l’orizzonte temporale</a:t>
            </a:r>
            <a:endParaRPr lang="it-IT" sz="2000" i="0" dirty="0">
              <a:solidFill>
                <a:schemeClr val="tx1"/>
              </a:solidFill>
              <a:sym typeface="Wingdings" panose="05000000000000000000" pitchFamily="2" charset="2"/>
            </a:endParaRPr>
          </a:p>
          <a:p>
            <a:pPr marL="800100" lvl="1" indent="-342900" algn="just">
              <a:buFont typeface="Arial" panose="020B0604020202020204" pitchFamily="34" charset="0"/>
              <a:buChar char="•"/>
            </a:pPr>
            <a:endParaRPr lang="it-IT" sz="1800" dirty="0" smtClean="0">
              <a:solidFill>
                <a:schemeClr val="tx1"/>
              </a:solidFill>
              <a:sym typeface="Wingdings" panose="05000000000000000000" pitchFamily="2" charset="2"/>
            </a:endParaRPr>
          </a:p>
          <a:p>
            <a:pPr lvl="1" algn="just"/>
            <a:endParaRPr lang="it-IT" sz="1800" dirty="0" smtClean="0">
              <a:solidFill>
                <a:schemeClr val="tx1"/>
              </a:solidFill>
              <a:sym typeface="Wingdings" panose="05000000000000000000" pitchFamily="2" charset="2"/>
            </a:endParaRPr>
          </a:p>
          <a:p>
            <a:pPr marL="800100" lvl="1" indent="-342900" algn="just">
              <a:buFont typeface="Arial" panose="020B0604020202020204" pitchFamily="34" charset="0"/>
              <a:buChar char="•"/>
            </a:pPr>
            <a:endParaRPr lang="it-IT" sz="2000" dirty="0">
              <a:solidFill>
                <a:schemeClr val="tx1"/>
              </a:solidFill>
              <a:sym typeface="Wingdings" panose="05000000000000000000" pitchFamily="2" charset="2"/>
            </a:endParaRPr>
          </a:p>
          <a:p>
            <a:pPr lvl="1" algn="just"/>
            <a:endParaRPr lang="it-IT" sz="2000" dirty="0">
              <a:solidFill>
                <a:schemeClr val="tx1"/>
              </a:solidFill>
              <a:sym typeface="Wingdings" panose="05000000000000000000" pitchFamily="2" charset="2"/>
            </a:endParaRPr>
          </a:p>
          <a:p>
            <a:pPr lvl="2" algn="just"/>
            <a:r>
              <a:rPr lang="it-IT" sz="3200" dirty="0" smtClean="0">
                <a:solidFill>
                  <a:schemeClr val="tx1"/>
                </a:solidFill>
                <a:sym typeface="Wingdings" panose="05000000000000000000" pitchFamily="2" charset="2"/>
              </a:rPr>
              <a:t> </a:t>
            </a:r>
            <a:endParaRPr lang="it-IT" sz="3200" dirty="0">
              <a:solidFill>
                <a:schemeClr val="tx1"/>
              </a:solidFill>
            </a:endParaRPr>
          </a:p>
        </p:txBody>
      </p:sp>
      <p:sp>
        <p:nvSpPr>
          <p:cNvPr id="7" name="CasellaDiTesto 6"/>
          <p:cNvSpPr txBox="1"/>
          <p:nvPr/>
        </p:nvSpPr>
        <p:spPr>
          <a:xfrm>
            <a:off x="0" y="0"/>
            <a:ext cx="8388350" cy="5232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2800" b="1" i="0" dirty="0">
                <a:latin typeface="+mj-lt"/>
              </a:rPr>
              <a:t>Case </a:t>
            </a:r>
            <a:r>
              <a:rPr lang="it-IT" sz="2800" b="1" i="0" dirty="0" err="1">
                <a:latin typeface="+mj-lt"/>
              </a:rPr>
              <a:t>Study</a:t>
            </a:r>
            <a:r>
              <a:rPr lang="it-IT" sz="2800" b="1" i="0" dirty="0">
                <a:latin typeface="+mj-lt"/>
              </a:rPr>
              <a:t>: </a:t>
            </a:r>
            <a:r>
              <a:rPr lang="it-IT" sz="2800" b="1" i="0" dirty="0" smtClean="0">
                <a:latin typeface="+mj-lt"/>
              </a:rPr>
              <a:t>abbattimento dell’utile causato dal </a:t>
            </a:r>
            <a:r>
              <a:rPr lang="it-IT" sz="2800" b="1" i="0" dirty="0" err="1" smtClean="0">
                <a:latin typeface="+mj-lt"/>
              </a:rPr>
              <a:t>CoC</a:t>
            </a:r>
            <a:endParaRPr lang="it-IT" sz="2800" b="1" i="0" dirty="0">
              <a:latin typeface="+mj-lt"/>
            </a:endParaRPr>
          </a:p>
        </p:txBody>
      </p:sp>
      <p:pic>
        <p:nvPicPr>
          <p:cNvPr id="15361"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3590900"/>
            <a:ext cx="8272196" cy="19983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11</a:t>
            </a:fld>
            <a:endParaRPr lang="en-US" dirty="0" smtClean="0">
              <a:cs typeface="Arial" pitchFamily="34" charset="0"/>
            </a:endParaRPr>
          </a:p>
        </p:txBody>
      </p:sp>
      <p:sp>
        <p:nvSpPr>
          <p:cNvPr id="9" name="Rettangolo arrotondato 8"/>
          <p:cNvSpPr/>
          <p:nvPr/>
        </p:nvSpPr>
        <p:spPr>
          <a:xfrm>
            <a:off x="2555776" y="5301208"/>
            <a:ext cx="6192688" cy="216024"/>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arrotondato 10"/>
          <p:cNvSpPr/>
          <p:nvPr/>
        </p:nvSpPr>
        <p:spPr>
          <a:xfrm>
            <a:off x="2555776" y="3933056"/>
            <a:ext cx="6192688" cy="216024"/>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Picture 45"/>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247540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ttangolo 10"/>
          <p:cNvSpPr/>
          <p:nvPr/>
        </p:nvSpPr>
        <p:spPr>
          <a:xfrm>
            <a:off x="-108520" y="1052736"/>
            <a:ext cx="8928993"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000" i="0" dirty="0" smtClean="0">
                <a:solidFill>
                  <a:schemeClr val="tx1"/>
                </a:solidFill>
              </a:rPr>
              <a:t>    Osservazioni</a:t>
            </a:r>
            <a:endParaRPr lang="it-IT" i="0" dirty="0" smtClean="0">
              <a:solidFill>
                <a:schemeClr val="tx1"/>
              </a:solidFill>
            </a:endParaRPr>
          </a:p>
          <a:p>
            <a:pPr marL="800100" lvl="1" indent="-342900" algn="just">
              <a:buFont typeface="Arial" panose="020B0604020202020204" pitchFamily="34" charset="0"/>
              <a:buChar char="•"/>
            </a:pPr>
            <a:r>
              <a:rPr lang="it-IT" i="0" dirty="0" smtClean="0">
                <a:solidFill>
                  <a:schemeClr val="tx1"/>
                </a:solidFill>
                <a:sym typeface="Wingdings" panose="05000000000000000000" pitchFamily="2" charset="2"/>
              </a:rPr>
              <a:t>Il </a:t>
            </a:r>
            <a:r>
              <a:rPr lang="it-IT" i="0" dirty="0" err="1" smtClean="0">
                <a:solidFill>
                  <a:schemeClr val="tx1"/>
                </a:solidFill>
                <a:sym typeface="Wingdings" panose="05000000000000000000" pitchFamily="2" charset="2"/>
              </a:rPr>
              <a:t>Wrost</a:t>
            </a:r>
            <a:r>
              <a:rPr lang="it-IT" i="0" dirty="0" smtClean="0">
                <a:solidFill>
                  <a:schemeClr val="tx1"/>
                </a:solidFill>
                <a:sym typeface="Wingdings" panose="05000000000000000000" pitchFamily="2" charset="2"/>
              </a:rPr>
              <a:t> Case comporta une perdita non gestibile senza un idoneo strumento di mitigazione del rischio </a:t>
            </a:r>
          </a:p>
          <a:p>
            <a:pPr marL="800100" lvl="1" indent="-342900" algn="just">
              <a:buFont typeface="Arial" panose="020B0604020202020204" pitchFamily="34" charset="0"/>
              <a:buChar char="•"/>
            </a:pPr>
            <a:r>
              <a:rPr lang="it-IT" i="0" dirty="0" smtClean="0">
                <a:solidFill>
                  <a:schemeClr val="tx1"/>
                </a:solidFill>
                <a:sym typeface="Wingdings" panose="05000000000000000000" pitchFamily="2" charset="2"/>
              </a:rPr>
              <a:t>L’effetto di mitigazione  maggiore è dato dal trattato XL per </a:t>
            </a:r>
            <a:r>
              <a:rPr lang="it-IT" i="0" dirty="0" err="1" smtClean="0">
                <a:solidFill>
                  <a:schemeClr val="tx1"/>
                </a:solidFill>
                <a:sym typeface="Wingdings" panose="05000000000000000000" pitchFamily="2" charset="2"/>
              </a:rPr>
              <a:t>risk</a:t>
            </a:r>
            <a:endParaRPr lang="it-IT" i="0" dirty="0" smtClean="0">
              <a:solidFill>
                <a:schemeClr val="tx1"/>
              </a:solidFill>
              <a:sym typeface="Wingdings" panose="05000000000000000000" pitchFamily="2" charset="2"/>
            </a:endParaRPr>
          </a:p>
          <a:p>
            <a:pPr marL="800100" lvl="1" indent="-342900" algn="just">
              <a:buFont typeface="Arial" panose="020B0604020202020204" pitchFamily="34" charset="0"/>
              <a:buChar char="•"/>
            </a:pPr>
            <a:r>
              <a:rPr lang="it-IT" i="0" dirty="0" smtClean="0">
                <a:solidFill>
                  <a:schemeClr val="tx1"/>
                </a:solidFill>
                <a:sym typeface="Wingdings" panose="05000000000000000000" pitchFamily="2" charset="2"/>
              </a:rPr>
              <a:t>Il trattato in Quota Share  è quello che limita di meno la perdita in caso di evento estremo</a:t>
            </a:r>
          </a:p>
          <a:p>
            <a:pPr lvl="1" algn="just"/>
            <a:endParaRPr lang="it-IT" sz="1800" i="0" dirty="0" smtClean="0">
              <a:solidFill>
                <a:schemeClr val="tx1"/>
              </a:solidFill>
              <a:sym typeface="Wingdings" panose="05000000000000000000" pitchFamily="2" charset="2"/>
            </a:endParaRPr>
          </a:p>
          <a:p>
            <a:pPr marL="800100" lvl="1" indent="-342900" algn="just">
              <a:buFont typeface="Arial" panose="020B0604020202020204" pitchFamily="34" charset="0"/>
              <a:buChar char="•"/>
            </a:pPr>
            <a:endParaRPr lang="it-IT" sz="2000" dirty="0">
              <a:solidFill>
                <a:schemeClr val="tx1"/>
              </a:solidFill>
              <a:sym typeface="Wingdings" panose="05000000000000000000" pitchFamily="2" charset="2"/>
            </a:endParaRPr>
          </a:p>
          <a:p>
            <a:pPr lvl="1" algn="just"/>
            <a:endParaRPr lang="it-IT" sz="2000" dirty="0">
              <a:solidFill>
                <a:schemeClr val="tx1"/>
              </a:solidFill>
              <a:sym typeface="Wingdings" panose="05000000000000000000" pitchFamily="2" charset="2"/>
            </a:endParaRPr>
          </a:p>
          <a:p>
            <a:pPr lvl="2" algn="just"/>
            <a:r>
              <a:rPr lang="it-IT" sz="3200" dirty="0" smtClean="0">
                <a:solidFill>
                  <a:schemeClr val="tx1"/>
                </a:solidFill>
                <a:sym typeface="Wingdings" panose="05000000000000000000" pitchFamily="2" charset="2"/>
              </a:rPr>
              <a:t> </a:t>
            </a:r>
            <a:endParaRPr lang="it-IT" sz="3200" dirty="0">
              <a:solidFill>
                <a:schemeClr val="tx1"/>
              </a:solidFill>
            </a:endParaRPr>
          </a:p>
        </p:txBody>
      </p:sp>
      <p:sp>
        <p:nvSpPr>
          <p:cNvPr id="6" name="CasellaDiTesto 5"/>
          <p:cNvSpPr txBox="1"/>
          <p:nvPr/>
        </p:nvSpPr>
        <p:spPr>
          <a:xfrm>
            <a:off x="72008" y="26621"/>
            <a:ext cx="8892480" cy="95410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defRPr/>
            </a:pPr>
            <a:r>
              <a:rPr lang="it-IT" sz="2800" b="1" i="0" dirty="0">
                <a:latin typeface="+mn-lt"/>
              </a:rPr>
              <a:t>Case </a:t>
            </a:r>
            <a:r>
              <a:rPr lang="it-IT" sz="2800" b="1" i="0" dirty="0" err="1">
                <a:latin typeface="+mn-lt"/>
              </a:rPr>
              <a:t>Study</a:t>
            </a:r>
            <a:r>
              <a:rPr lang="it-IT" sz="2800" b="1" i="0" dirty="0">
                <a:latin typeface="+mn-lt"/>
              </a:rPr>
              <a:t>: </a:t>
            </a:r>
            <a:r>
              <a:rPr lang="it-IT" sz="2800" b="1" i="0" dirty="0" smtClean="0">
                <a:latin typeface="+mn-lt"/>
              </a:rPr>
              <a:t>confronto tra gli utili al netto del costo del capitale al 99,5% (</a:t>
            </a:r>
            <a:r>
              <a:rPr lang="it-IT" sz="2800" b="1" i="0" dirty="0" err="1" smtClean="0">
                <a:latin typeface="+mn-lt"/>
              </a:rPr>
              <a:t>worst</a:t>
            </a:r>
            <a:r>
              <a:rPr lang="it-IT" sz="2800" b="1" i="0" dirty="0" smtClean="0">
                <a:latin typeface="+mn-lt"/>
              </a:rPr>
              <a:t> case)</a:t>
            </a:r>
            <a:endParaRPr lang="it-IT" sz="2800" b="1" i="0" dirty="0">
              <a:latin typeface="+mn-lt"/>
            </a:endParaRPr>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7186" y="2492896"/>
            <a:ext cx="8429625" cy="20955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7186" y="4570746"/>
            <a:ext cx="8429625" cy="21050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ttangolo arrotondato 8"/>
          <p:cNvSpPr/>
          <p:nvPr/>
        </p:nvSpPr>
        <p:spPr>
          <a:xfrm>
            <a:off x="3059832" y="3417569"/>
            <a:ext cx="720080" cy="556266"/>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arrotondato 11"/>
          <p:cNvSpPr/>
          <p:nvPr/>
        </p:nvSpPr>
        <p:spPr>
          <a:xfrm>
            <a:off x="3046979" y="3973835"/>
            <a:ext cx="720080" cy="535285"/>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arrotondato 12"/>
          <p:cNvSpPr/>
          <p:nvPr/>
        </p:nvSpPr>
        <p:spPr>
          <a:xfrm>
            <a:off x="3059832" y="5517232"/>
            <a:ext cx="720080" cy="556266"/>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arrotondato 13"/>
          <p:cNvSpPr/>
          <p:nvPr/>
        </p:nvSpPr>
        <p:spPr>
          <a:xfrm>
            <a:off x="3046979" y="6073498"/>
            <a:ext cx="720080" cy="535285"/>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12</a:t>
            </a:fld>
            <a:endParaRPr lang="en-US" dirty="0" smtClean="0">
              <a:cs typeface="Arial" pitchFamily="34" charset="0"/>
            </a:endParaRPr>
          </a:p>
        </p:txBody>
      </p:sp>
      <p:pic>
        <p:nvPicPr>
          <p:cNvPr id="16" name="Picture 45"/>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496645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3154" y="4597910"/>
            <a:ext cx="8410575" cy="2076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3154" y="2492896"/>
            <a:ext cx="8401050" cy="2076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Rettangolo arrotondato 17"/>
          <p:cNvSpPr/>
          <p:nvPr/>
        </p:nvSpPr>
        <p:spPr>
          <a:xfrm>
            <a:off x="2915816" y="3459347"/>
            <a:ext cx="4680520" cy="211088"/>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0" y="0"/>
            <a:ext cx="9036496" cy="95410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defRPr/>
            </a:pPr>
            <a:r>
              <a:rPr lang="it-IT" sz="2800" b="1" dirty="0">
                <a:latin typeface="+mn-lt"/>
              </a:rPr>
              <a:t>Case </a:t>
            </a:r>
            <a:r>
              <a:rPr lang="it-IT" sz="2800" b="1" dirty="0" err="1">
                <a:latin typeface="+mn-lt"/>
              </a:rPr>
              <a:t>Study</a:t>
            </a:r>
            <a:r>
              <a:rPr lang="it-IT" sz="2800" b="1" dirty="0">
                <a:latin typeface="+mn-lt"/>
              </a:rPr>
              <a:t>: confronto tra i </a:t>
            </a:r>
            <a:r>
              <a:rPr lang="it-IT" sz="2800" b="1" dirty="0" err="1">
                <a:latin typeface="+mn-lt"/>
              </a:rPr>
              <a:t>solvency</a:t>
            </a:r>
            <a:r>
              <a:rPr lang="it-IT" sz="2800" b="1" dirty="0">
                <a:latin typeface="+mn-lt"/>
              </a:rPr>
              <a:t> capital </a:t>
            </a:r>
            <a:r>
              <a:rPr lang="it-IT" sz="2800" b="1" dirty="0" err="1">
                <a:latin typeface="+mn-lt"/>
              </a:rPr>
              <a:t>requirement</a:t>
            </a:r>
            <a:endParaRPr lang="it-IT" sz="2800" b="1" dirty="0">
              <a:latin typeface="+mn-lt"/>
            </a:endParaRPr>
          </a:p>
          <a:p>
            <a:pPr algn="l">
              <a:defRPr/>
            </a:pPr>
            <a:endParaRPr lang="it-IT" sz="2800" b="1" i="0" dirty="0">
              <a:latin typeface="+mn-lt"/>
            </a:endParaRPr>
          </a:p>
        </p:txBody>
      </p:sp>
      <p:sp>
        <p:nvSpPr>
          <p:cNvPr id="9" name="Rettangolo 8"/>
          <p:cNvSpPr/>
          <p:nvPr/>
        </p:nvSpPr>
        <p:spPr>
          <a:xfrm>
            <a:off x="107504" y="836712"/>
            <a:ext cx="8928993" cy="13968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indent="-342900" algn="just">
              <a:buFont typeface="Arial" panose="020B0604020202020204" pitchFamily="34" charset="0"/>
              <a:buChar char="•"/>
            </a:pPr>
            <a:r>
              <a:rPr lang="it-IT" b="1" i="0" dirty="0" smtClean="0">
                <a:solidFill>
                  <a:schemeClr val="tx1"/>
                </a:solidFill>
                <a:sym typeface="Wingdings" panose="05000000000000000000" pitchFamily="2" charset="2"/>
              </a:rPr>
              <a:t>Premium risk: </a:t>
            </a:r>
            <a:r>
              <a:rPr lang="it-IT" i="0" dirty="0" smtClean="0">
                <a:solidFill>
                  <a:schemeClr val="tx1"/>
                </a:solidFill>
                <a:sym typeface="Wingdings" panose="05000000000000000000" pitchFamily="2" charset="2"/>
              </a:rPr>
              <a:t>  La modalità con contratto annuale e TR comporta un SCR Premium minore rispetto alla modalità con PA poiché, in questo caso, la Compagnia può rivedere la tariffa ogni anno  ed è quindi meno esposta al rischio di tariffazione.</a:t>
            </a:r>
          </a:p>
          <a:p>
            <a:pPr algn="just"/>
            <a:endParaRPr lang="it-IT" i="0" dirty="0" smtClean="0">
              <a:solidFill>
                <a:schemeClr val="tx1"/>
              </a:solidFill>
              <a:sym typeface="Wingdings" panose="05000000000000000000" pitchFamily="2" charset="2"/>
            </a:endParaRPr>
          </a:p>
          <a:p>
            <a:pPr marL="342900" indent="-342900" algn="just">
              <a:buFont typeface="Arial" panose="020B0604020202020204" pitchFamily="34" charset="0"/>
              <a:buChar char="•"/>
            </a:pPr>
            <a:r>
              <a:rPr lang="it-IT" i="0" dirty="0" smtClean="0">
                <a:solidFill>
                  <a:schemeClr val="tx1"/>
                </a:solidFill>
                <a:sym typeface="Wingdings" panose="05000000000000000000" pitchFamily="2" charset="2"/>
              </a:rPr>
              <a:t> </a:t>
            </a:r>
            <a:r>
              <a:rPr lang="it-IT" b="1" i="0" dirty="0" smtClean="0">
                <a:solidFill>
                  <a:schemeClr val="tx1"/>
                </a:solidFill>
                <a:sym typeface="Wingdings" panose="05000000000000000000" pitchFamily="2" charset="2"/>
              </a:rPr>
              <a:t>CAT-Risk:</a:t>
            </a:r>
            <a:r>
              <a:rPr lang="it-IT" i="0" dirty="0" smtClean="0">
                <a:solidFill>
                  <a:schemeClr val="tx1"/>
                </a:solidFill>
                <a:sym typeface="Wingdings" panose="05000000000000000000" pitchFamily="2" charset="2"/>
              </a:rPr>
              <a:t>  Date le condizioni contrattuali ipotizzate, lo strumento che offre la maggiore mitigazione è il trattato XL per risk</a:t>
            </a:r>
            <a:endParaRPr lang="it-IT" b="1" i="0" dirty="0">
              <a:solidFill>
                <a:schemeClr val="tx1"/>
              </a:solidFill>
              <a:sym typeface="Wingdings" panose="05000000000000000000" pitchFamily="2" charset="2"/>
            </a:endParaRPr>
          </a:p>
        </p:txBody>
      </p:sp>
      <p:sp>
        <p:nvSpPr>
          <p:cNvPr id="11" name="Rettangolo arrotondato 10"/>
          <p:cNvSpPr/>
          <p:nvPr/>
        </p:nvSpPr>
        <p:spPr>
          <a:xfrm>
            <a:off x="2915816" y="4298032"/>
            <a:ext cx="4680520" cy="211088"/>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arrotondato 11"/>
          <p:cNvSpPr/>
          <p:nvPr/>
        </p:nvSpPr>
        <p:spPr>
          <a:xfrm>
            <a:off x="2987824" y="6386264"/>
            <a:ext cx="4680520" cy="211088"/>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arrotondato 12"/>
          <p:cNvSpPr/>
          <p:nvPr/>
        </p:nvSpPr>
        <p:spPr>
          <a:xfrm>
            <a:off x="2987824" y="5517232"/>
            <a:ext cx="4680520" cy="211088"/>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13</a:t>
            </a:fld>
            <a:endParaRPr lang="en-US" dirty="0" smtClean="0">
              <a:cs typeface="Arial" pitchFamily="34" charset="0"/>
            </a:endParaRPr>
          </a:p>
        </p:txBody>
      </p:sp>
      <p:sp>
        <p:nvSpPr>
          <p:cNvPr id="15" name="Rettangolo arrotondato 14"/>
          <p:cNvSpPr/>
          <p:nvPr/>
        </p:nvSpPr>
        <p:spPr>
          <a:xfrm>
            <a:off x="2915816" y="3933056"/>
            <a:ext cx="4680520" cy="211088"/>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arrotondato 15"/>
          <p:cNvSpPr/>
          <p:nvPr/>
        </p:nvSpPr>
        <p:spPr>
          <a:xfrm>
            <a:off x="2987824" y="6026224"/>
            <a:ext cx="4680520" cy="211088"/>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7" name="Picture 45"/>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315559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1636BCE6-A6BB-4CAA-99F0-7EB1302EDCE9}" type="slidenum">
              <a:rPr lang="en-US" smtClean="0"/>
              <a:pPr>
                <a:defRPr/>
              </a:pPr>
              <a:t>14</a:t>
            </a:fld>
            <a:endParaRPr lang="en-US" dirty="0"/>
          </a:p>
        </p:txBody>
      </p:sp>
      <p:pic>
        <p:nvPicPr>
          <p:cNvPr id="93193" name="Picture 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6951" y="3717032"/>
            <a:ext cx="8496300" cy="2447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CasellaDiTesto 5"/>
          <p:cNvSpPr txBox="1"/>
          <p:nvPr/>
        </p:nvSpPr>
        <p:spPr>
          <a:xfrm>
            <a:off x="0" y="0"/>
            <a:ext cx="8388350" cy="95410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2800" b="1" i="0" dirty="0">
                <a:latin typeface="+mn-lt"/>
              </a:rPr>
              <a:t>Case </a:t>
            </a:r>
            <a:r>
              <a:rPr lang="it-IT" sz="2800" b="1" i="0" dirty="0" err="1">
                <a:latin typeface="+mn-lt"/>
              </a:rPr>
              <a:t>Study</a:t>
            </a:r>
            <a:r>
              <a:rPr lang="it-IT" sz="2800" b="1" i="0" dirty="0">
                <a:latin typeface="+mn-lt"/>
              </a:rPr>
              <a:t>: </a:t>
            </a:r>
            <a:r>
              <a:rPr lang="it-IT" sz="2800" b="1" i="0" dirty="0" smtClean="0">
                <a:latin typeface="+mn-lt"/>
              </a:rPr>
              <a:t>Confronto tra le distribuzioni di probabilità dell’utile</a:t>
            </a:r>
            <a:endParaRPr lang="it-IT" sz="2800" b="1" i="0" dirty="0">
              <a:latin typeface="+mn-lt"/>
            </a:endParaRPr>
          </a:p>
        </p:txBody>
      </p:sp>
      <p:pic>
        <p:nvPicPr>
          <p:cNvPr id="1945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6951" y="1173267"/>
            <a:ext cx="8496300" cy="22557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Segnaposto numero diapositiva 5"/>
          <p:cNvSpPr txBox="1">
            <a:spLocks/>
          </p:cNvSpPr>
          <p:nvPr/>
        </p:nvSpPr>
        <p:spPr bwMode="auto">
          <a:xfrm>
            <a:off x="35496" y="6520259"/>
            <a:ext cx="2133600" cy="365125"/>
          </a:xfrm>
          <a:prstGeom prst="rect">
            <a:avLst/>
          </a:prstGeom>
          <a:noFill/>
          <a:ln>
            <a:miter lim="800000"/>
            <a:headEnd/>
            <a:tailEnd/>
          </a:ln>
        </p:spPr>
        <p:txBody>
          <a:bodyPr vert="horz" wrap="square" lIns="91440" tIns="45720" rIns="91440" bIns="45720" numCol="1" rtlCol="0" anchor="ctr" anchorCtr="0" compatLnSpc="1">
            <a:prstTxWarp prst="textNoShape">
              <a:avLst/>
            </a:prstTxWarp>
          </a:bodyPr>
          <a:lstStyle>
            <a:defPPr>
              <a:defRPr lang="it-IT"/>
            </a:defPPr>
            <a:lvl1pPr algn="r" rtl="0" fontAlgn="base">
              <a:spcBef>
                <a:spcPct val="0"/>
              </a:spcBef>
              <a:spcAft>
                <a:spcPct val="0"/>
              </a:spcAft>
              <a:defRPr sz="1200" i="1" kern="1200">
                <a:solidFill>
                  <a:schemeClr val="tx1">
                    <a:tint val="75000"/>
                  </a:schemeClr>
                </a:solidFill>
                <a:latin typeface="Times New Roman" pitchFamily="18" charset="0"/>
                <a:ea typeface="+mn-ea"/>
                <a:cs typeface="Arial" pitchFamily="34" charset="0"/>
              </a:defRPr>
            </a:lvl1pPr>
            <a:lvl2pPr marL="457200" algn="ctr" rtl="0" fontAlgn="base">
              <a:spcBef>
                <a:spcPct val="0"/>
              </a:spcBef>
              <a:spcAft>
                <a:spcPct val="0"/>
              </a:spcAft>
              <a:defRPr sz="1600" i="1" kern="1200">
                <a:solidFill>
                  <a:schemeClr val="tx1"/>
                </a:solidFill>
                <a:latin typeface="Times New Roman" pitchFamily="18" charset="0"/>
                <a:ea typeface="+mn-ea"/>
                <a:cs typeface="Arial" pitchFamily="34" charset="0"/>
              </a:defRPr>
            </a:lvl2pPr>
            <a:lvl3pPr marL="914400" algn="ctr" rtl="0" fontAlgn="base">
              <a:spcBef>
                <a:spcPct val="0"/>
              </a:spcBef>
              <a:spcAft>
                <a:spcPct val="0"/>
              </a:spcAft>
              <a:defRPr sz="1600" i="1" kern="1200">
                <a:solidFill>
                  <a:schemeClr val="tx1"/>
                </a:solidFill>
                <a:latin typeface="Times New Roman" pitchFamily="18" charset="0"/>
                <a:ea typeface="+mn-ea"/>
                <a:cs typeface="Arial" pitchFamily="34" charset="0"/>
              </a:defRPr>
            </a:lvl3pPr>
            <a:lvl4pPr marL="1371600" algn="ctr" rtl="0" fontAlgn="base">
              <a:spcBef>
                <a:spcPct val="0"/>
              </a:spcBef>
              <a:spcAft>
                <a:spcPct val="0"/>
              </a:spcAft>
              <a:defRPr sz="1600" i="1" kern="1200">
                <a:solidFill>
                  <a:schemeClr val="tx1"/>
                </a:solidFill>
                <a:latin typeface="Times New Roman" pitchFamily="18" charset="0"/>
                <a:ea typeface="+mn-ea"/>
                <a:cs typeface="Arial" pitchFamily="34" charset="0"/>
              </a:defRPr>
            </a:lvl4pPr>
            <a:lvl5pPr marL="1828800" algn="ctr" rtl="0" fontAlgn="base">
              <a:spcBef>
                <a:spcPct val="0"/>
              </a:spcBef>
              <a:spcAft>
                <a:spcPct val="0"/>
              </a:spcAft>
              <a:defRPr sz="1600" i="1" kern="1200">
                <a:solidFill>
                  <a:schemeClr val="tx1"/>
                </a:solidFill>
                <a:latin typeface="Times New Roman" pitchFamily="18" charset="0"/>
                <a:ea typeface="+mn-ea"/>
                <a:cs typeface="Arial" pitchFamily="34" charset="0"/>
              </a:defRPr>
            </a:lvl5pPr>
            <a:lvl6pPr marL="2286000" algn="l" defTabSz="914400" rtl="0" eaLnBrk="1" latinLnBrk="0" hangingPunct="1">
              <a:defRPr sz="1600" i="1" kern="1200">
                <a:solidFill>
                  <a:schemeClr val="tx1"/>
                </a:solidFill>
                <a:latin typeface="Times New Roman" pitchFamily="18" charset="0"/>
                <a:ea typeface="+mn-ea"/>
                <a:cs typeface="Arial" pitchFamily="34" charset="0"/>
              </a:defRPr>
            </a:lvl6pPr>
            <a:lvl7pPr marL="2743200" algn="l" defTabSz="914400" rtl="0" eaLnBrk="1" latinLnBrk="0" hangingPunct="1">
              <a:defRPr sz="1600" i="1" kern="1200">
                <a:solidFill>
                  <a:schemeClr val="tx1"/>
                </a:solidFill>
                <a:latin typeface="Times New Roman" pitchFamily="18" charset="0"/>
                <a:ea typeface="+mn-ea"/>
                <a:cs typeface="Arial" pitchFamily="34" charset="0"/>
              </a:defRPr>
            </a:lvl7pPr>
            <a:lvl8pPr marL="3200400" algn="l" defTabSz="914400" rtl="0" eaLnBrk="1" latinLnBrk="0" hangingPunct="1">
              <a:defRPr sz="1600" i="1" kern="1200">
                <a:solidFill>
                  <a:schemeClr val="tx1"/>
                </a:solidFill>
                <a:latin typeface="Times New Roman" pitchFamily="18" charset="0"/>
                <a:ea typeface="+mn-ea"/>
                <a:cs typeface="Arial" pitchFamily="34" charset="0"/>
              </a:defRPr>
            </a:lvl8pPr>
            <a:lvl9pPr marL="3657600" algn="l" defTabSz="914400" rtl="0" eaLnBrk="1" latinLnBrk="0" hangingPunct="1">
              <a:defRPr sz="1600" i="1" kern="1200">
                <a:solidFill>
                  <a:schemeClr val="tx1"/>
                </a:solidFill>
                <a:latin typeface="Times New Roman" pitchFamily="18" charset="0"/>
                <a:ea typeface="+mn-ea"/>
                <a:cs typeface="Arial" pitchFamily="34" charset="0"/>
              </a:defRPr>
            </a:lvl9pPr>
          </a:lstStyle>
          <a:p>
            <a:pPr algn="l"/>
            <a:fld id="{ABE16CBA-F1A7-478F-99EC-841030D210C3}" type="slidenum">
              <a:rPr lang="en-US" smtClean="0"/>
              <a:pPr algn="l"/>
              <a:t>14</a:t>
            </a:fld>
            <a:endParaRPr lang="en-US" dirty="0" smtClean="0"/>
          </a:p>
        </p:txBody>
      </p:sp>
      <p:sp>
        <p:nvSpPr>
          <p:cNvPr id="2" name="Ovale 1"/>
          <p:cNvSpPr/>
          <p:nvPr/>
        </p:nvSpPr>
        <p:spPr>
          <a:xfrm>
            <a:off x="3563888" y="2708920"/>
            <a:ext cx="630287"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9" name="Ovale 8"/>
          <p:cNvSpPr/>
          <p:nvPr/>
        </p:nvSpPr>
        <p:spPr>
          <a:xfrm>
            <a:off x="5364088" y="5301208"/>
            <a:ext cx="93610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cxnSp>
        <p:nvCxnSpPr>
          <p:cNvPr id="5" name="Connettore 2 4"/>
          <p:cNvCxnSpPr/>
          <p:nvPr/>
        </p:nvCxnSpPr>
        <p:spPr>
          <a:xfrm>
            <a:off x="3879031" y="4797152"/>
            <a:ext cx="1485057"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1619672" y="4005064"/>
            <a:ext cx="2259359" cy="1200329"/>
          </a:xfrm>
          <a:prstGeom prst="rect">
            <a:avLst/>
          </a:prstGeom>
          <a:solidFill>
            <a:schemeClr val="bg1"/>
          </a:solidFill>
        </p:spPr>
        <p:txBody>
          <a:bodyPr wrap="square" rtlCol="0">
            <a:spAutoFit/>
          </a:bodyPr>
          <a:lstStyle/>
          <a:p>
            <a:r>
              <a:rPr lang="it-IT" sz="1800" b="1" i="0" dirty="0" smtClean="0">
                <a:latin typeface="+mj-lt"/>
              </a:rPr>
              <a:t>Il trattato XL per risk contiene fortemente la perdita massima probabile</a:t>
            </a:r>
            <a:endParaRPr lang="it-IT" sz="1800" b="1" i="0" dirty="0">
              <a:latin typeface="+mj-lt"/>
            </a:endParaRPr>
          </a:p>
        </p:txBody>
      </p:sp>
      <p:cxnSp>
        <p:nvCxnSpPr>
          <p:cNvPr id="14" name="Connettore 2 13"/>
          <p:cNvCxnSpPr/>
          <p:nvPr/>
        </p:nvCxnSpPr>
        <p:spPr>
          <a:xfrm flipH="1">
            <a:off x="4067945" y="1700808"/>
            <a:ext cx="553614"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4702460" y="1388936"/>
            <a:ext cx="2533836" cy="1477328"/>
          </a:xfrm>
          <a:prstGeom prst="rect">
            <a:avLst/>
          </a:prstGeom>
          <a:solidFill>
            <a:schemeClr val="bg1"/>
          </a:solidFill>
        </p:spPr>
        <p:txBody>
          <a:bodyPr wrap="square" rtlCol="0">
            <a:spAutoFit/>
          </a:bodyPr>
          <a:lstStyle/>
          <a:p>
            <a:r>
              <a:rPr lang="it-IT" sz="1800" b="1" i="0" dirty="0" smtClean="0">
                <a:latin typeface="+mj-lt"/>
              </a:rPr>
              <a:t>Al lordo della riassicurazione l’evento catastrofale comporta una perdita massima probabile molto alta</a:t>
            </a:r>
            <a:endParaRPr lang="it-IT" sz="1800" b="1" i="0" dirty="0">
              <a:latin typeface="+mj-lt"/>
            </a:endParaRPr>
          </a:p>
        </p:txBody>
      </p:sp>
      <p:pic>
        <p:nvPicPr>
          <p:cNvPr id="15" name="Picture 45"/>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307593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07503" y="1196752"/>
            <a:ext cx="8928993" cy="4968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000" i="0" dirty="0" smtClean="0">
                <a:solidFill>
                  <a:schemeClr val="tx1"/>
                </a:solidFill>
              </a:rPr>
              <a:t>La </a:t>
            </a:r>
            <a:r>
              <a:rPr lang="it-IT" sz="2000" b="1" i="0" dirty="0" smtClean="0">
                <a:solidFill>
                  <a:schemeClr val="tx1"/>
                </a:solidFill>
              </a:rPr>
              <a:t>funzione attuariale </a:t>
            </a:r>
            <a:r>
              <a:rPr lang="it-IT" sz="2000" i="0" dirty="0" smtClean="0">
                <a:solidFill>
                  <a:schemeClr val="tx1"/>
                </a:solidFill>
              </a:rPr>
              <a:t>dovrà produrre valutazioni relative ai flussi futuri (ORSA) in tutte le fasi dell’attività aziendale</a:t>
            </a:r>
          </a:p>
          <a:p>
            <a:pPr lvl="1" algn="just"/>
            <a:endParaRPr lang="it-IT" sz="2000" i="0" dirty="0">
              <a:solidFill>
                <a:schemeClr val="tx1"/>
              </a:solidFill>
              <a:sym typeface="Wingdings" panose="05000000000000000000" pitchFamily="2" charset="2"/>
            </a:endParaRPr>
          </a:p>
          <a:p>
            <a:pPr lvl="2" algn="just"/>
            <a:r>
              <a:rPr lang="it-IT" sz="3200" i="0" dirty="0" smtClean="0">
                <a:solidFill>
                  <a:schemeClr val="tx1"/>
                </a:solidFill>
                <a:sym typeface="Wingdings" panose="05000000000000000000" pitchFamily="2" charset="2"/>
              </a:rPr>
              <a:t> </a:t>
            </a:r>
            <a:endParaRPr lang="it-IT" sz="3200" i="0" dirty="0">
              <a:solidFill>
                <a:schemeClr val="tx1"/>
              </a:solidFill>
            </a:endParaRPr>
          </a:p>
        </p:txBody>
      </p:sp>
      <p:sp>
        <p:nvSpPr>
          <p:cNvPr id="2" name="Freccia in giù 1"/>
          <p:cNvSpPr/>
          <p:nvPr/>
        </p:nvSpPr>
        <p:spPr>
          <a:xfrm>
            <a:off x="4194175" y="1916832"/>
            <a:ext cx="593849"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p:cNvSpPr txBox="1"/>
          <p:nvPr/>
        </p:nvSpPr>
        <p:spPr>
          <a:xfrm>
            <a:off x="467544" y="2453987"/>
            <a:ext cx="8136904" cy="830997"/>
          </a:xfrm>
          <a:prstGeom prst="rect">
            <a:avLst/>
          </a:prstGeom>
          <a:noFill/>
        </p:spPr>
        <p:txBody>
          <a:bodyPr wrap="square" rtlCol="0">
            <a:spAutoFit/>
          </a:bodyPr>
          <a:lstStyle/>
          <a:p>
            <a:r>
              <a:rPr lang="it-IT" sz="2400" i="0" dirty="0" smtClean="0">
                <a:latin typeface="+mj-lt"/>
              </a:rPr>
              <a:t>È NECESSARIO DOTARSI DI </a:t>
            </a:r>
            <a:r>
              <a:rPr lang="it-IT" sz="2400" b="1" i="0" u="sng" dirty="0" smtClean="0">
                <a:latin typeface="+mj-lt"/>
              </a:rPr>
              <a:t>STRUMENTI ADATTI</a:t>
            </a:r>
            <a:r>
              <a:rPr lang="it-IT" sz="2400" i="0" dirty="0" smtClean="0">
                <a:latin typeface="+mj-lt"/>
              </a:rPr>
              <a:t> AL FINE DI RAGGIUNGERE GLI OBBIETTIVI AZIENDALI</a:t>
            </a:r>
            <a:endParaRPr lang="it-IT" i="0" dirty="0">
              <a:latin typeface="+mj-lt"/>
            </a:endParaRPr>
          </a:p>
        </p:txBody>
      </p:sp>
      <p:sp>
        <p:nvSpPr>
          <p:cNvPr id="4" name="CasellaDiTesto 3"/>
          <p:cNvSpPr txBox="1"/>
          <p:nvPr/>
        </p:nvSpPr>
        <p:spPr>
          <a:xfrm>
            <a:off x="179513" y="3429000"/>
            <a:ext cx="8784975" cy="2462213"/>
          </a:xfrm>
          <a:prstGeom prst="rect">
            <a:avLst/>
          </a:prstGeom>
          <a:noFill/>
        </p:spPr>
        <p:txBody>
          <a:bodyPr wrap="square" rtlCol="0">
            <a:spAutoFit/>
          </a:bodyPr>
          <a:lstStyle/>
          <a:p>
            <a:pPr marL="342900" indent="-342900" algn="just">
              <a:buFont typeface="Arial" panose="020B0604020202020204" pitchFamily="34" charset="0"/>
              <a:buChar char="•"/>
            </a:pPr>
            <a:r>
              <a:rPr lang="it-IT" sz="2200" i="0" dirty="0" smtClean="0">
                <a:latin typeface="+mj-lt"/>
              </a:rPr>
              <a:t>Software di </a:t>
            </a:r>
            <a:r>
              <a:rPr lang="it-IT" sz="2200" b="1" i="0" dirty="0" smtClean="0">
                <a:latin typeface="+mj-lt"/>
                <a:sym typeface="Wingdings" panose="05000000000000000000" pitchFamily="2" charset="2"/>
              </a:rPr>
              <a:t>proiezione dei flussi</a:t>
            </a:r>
            <a:r>
              <a:rPr lang="it-IT" sz="2200" i="0" dirty="0" smtClean="0">
                <a:latin typeface="+mj-lt"/>
                <a:sym typeface="Wingdings" panose="05000000000000000000" pitchFamily="2" charset="2"/>
              </a:rPr>
              <a:t> (anche in ottica stocastica) per: </a:t>
            </a:r>
          </a:p>
          <a:p>
            <a:pPr marL="800100" lvl="1" indent="-342900" algn="just">
              <a:buFont typeface="Arial" panose="020B0604020202020204" pitchFamily="34" charset="0"/>
              <a:buChar char="•"/>
            </a:pPr>
            <a:r>
              <a:rPr lang="it-IT" sz="2200" i="0" dirty="0" smtClean="0">
                <a:latin typeface="+mj-lt"/>
                <a:sym typeface="Wingdings" panose="05000000000000000000" pitchFamily="2" charset="2"/>
              </a:rPr>
              <a:t>la valutazione della politica di sottoscrizione</a:t>
            </a:r>
          </a:p>
          <a:p>
            <a:pPr marL="800100" lvl="1" indent="-342900" algn="just">
              <a:buFont typeface="Arial" panose="020B0604020202020204" pitchFamily="34" charset="0"/>
              <a:buChar char="•"/>
            </a:pPr>
            <a:r>
              <a:rPr lang="it-IT" sz="2200" i="0" dirty="0" smtClean="0">
                <a:latin typeface="+mj-lt"/>
              </a:rPr>
              <a:t>la valutazione della politica riassicurativa </a:t>
            </a:r>
          </a:p>
          <a:p>
            <a:pPr marL="800100" lvl="1" indent="-342900" algn="just">
              <a:buFont typeface="Arial" panose="020B0604020202020204" pitchFamily="34" charset="0"/>
              <a:buChar char="•"/>
            </a:pPr>
            <a:r>
              <a:rPr lang="it-IT" sz="2200" i="0" dirty="0" smtClean="0">
                <a:latin typeface="+mj-lt"/>
              </a:rPr>
              <a:t>Gestione integrata dei flussi attivi e passivi</a:t>
            </a:r>
          </a:p>
          <a:p>
            <a:pPr marL="800100" lvl="1" indent="-342900" algn="just">
              <a:buFont typeface="Arial" panose="020B0604020202020204" pitchFamily="34" charset="0"/>
              <a:buChar char="•"/>
            </a:pPr>
            <a:endParaRPr lang="it-IT" sz="2200" i="0" dirty="0">
              <a:latin typeface="+mj-lt"/>
            </a:endParaRPr>
          </a:p>
          <a:p>
            <a:pPr algn="just"/>
            <a:r>
              <a:rPr lang="it-IT" sz="2200" i="0" dirty="0" smtClean="0">
                <a:latin typeface="+mj-lt"/>
              </a:rPr>
              <a:t>Il Case </a:t>
            </a:r>
            <a:r>
              <a:rPr lang="it-IT" sz="2200" i="0" dirty="0" err="1" smtClean="0">
                <a:latin typeface="+mj-lt"/>
              </a:rPr>
              <a:t>Study</a:t>
            </a:r>
            <a:r>
              <a:rPr lang="it-IT" sz="2200" i="0" dirty="0" smtClean="0">
                <a:latin typeface="+mj-lt"/>
              </a:rPr>
              <a:t> è stato realizzato con l’ausilio del </a:t>
            </a:r>
            <a:r>
              <a:rPr lang="it-IT" sz="2200" b="1" i="0" dirty="0" smtClean="0">
                <a:latin typeface="+mj-lt"/>
              </a:rPr>
              <a:t>software di proiezione di flussi Life e Non-Life ERM-System </a:t>
            </a:r>
            <a:r>
              <a:rPr lang="it-IT" sz="2200" i="0" dirty="0" smtClean="0">
                <a:latin typeface="+mj-lt"/>
              </a:rPr>
              <a:t>prodotto da </a:t>
            </a:r>
            <a:r>
              <a:rPr lang="it-IT" sz="2200" b="1" i="0" dirty="0" smtClean="0">
                <a:latin typeface="+mj-lt"/>
              </a:rPr>
              <a:t>ACTUARIS International</a:t>
            </a:r>
          </a:p>
        </p:txBody>
      </p:sp>
      <p:sp>
        <p:nvSpPr>
          <p:cNvPr id="10" name="CasellaDiTesto 9"/>
          <p:cNvSpPr txBox="1"/>
          <p:nvPr/>
        </p:nvSpPr>
        <p:spPr>
          <a:xfrm>
            <a:off x="144090" y="97468"/>
            <a:ext cx="8388350" cy="58477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3200" b="1" i="0" dirty="0">
                <a:latin typeface="+mn-lt"/>
              </a:rPr>
              <a:t>Case </a:t>
            </a:r>
            <a:r>
              <a:rPr lang="it-IT" sz="3200" b="1" i="0" dirty="0" err="1">
                <a:latin typeface="+mn-lt"/>
              </a:rPr>
              <a:t>Study</a:t>
            </a:r>
            <a:r>
              <a:rPr lang="it-IT" sz="3200" b="1" i="0" dirty="0">
                <a:latin typeface="+mn-lt"/>
              </a:rPr>
              <a:t>: </a:t>
            </a:r>
            <a:r>
              <a:rPr lang="it-IT" sz="3200" b="1" i="0" dirty="0" smtClean="0">
                <a:latin typeface="+mn-lt"/>
              </a:rPr>
              <a:t>Di quali strumenti dotarsi?</a:t>
            </a:r>
            <a:endParaRPr lang="it-IT" sz="3200" b="1" i="0" dirty="0">
              <a:latin typeface="+mn-lt"/>
            </a:endParaRPr>
          </a:p>
        </p:txBody>
      </p:sp>
      <p:sp>
        <p:nvSpPr>
          <p:cNvPr id="9"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15</a:t>
            </a:fld>
            <a:endParaRPr lang="en-US" dirty="0" smtClean="0">
              <a:cs typeface="Arial" pitchFamily="34" charset="0"/>
            </a:endParaRPr>
          </a:p>
        </p:txBody>
      </p:sp>
      <p:pic>
        <p:nvPicPr>
          <p:cNvPr id="12" name="Picture 45"/>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91661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CasellaDiTesto 7"/>
          <p:cNvSpPr txBox="1"/>
          <p:nvPr/>
        </p:nvSpPr>
        <p:spPr>
          <a:xfrm>
            <a:off x="162613" y="908720"/>
            <a:ext cx="8784976" cy="4801314"/>
          </a:xfrm>
          <a:prstGeom prst="rect">
            <a:avLst/>
          </a:prstGeom>
          <a:noFill/>
        </p:spPr>
        <p:txBody>
          <a:bodyPr wrap="square" rtlCol="0">
            <a:spAutoFit/>
          </a:bodyPr>
          <a:lstStyle/>
          <a:p>
            <a:pPr marL="342900" indent="-342900" algn="l">
              <a:buFont typeface="Arial" panose="020B0604020202020204" pitchFamily="34" charset="0"/>
              <a:buChar char="•"/>
            </a:pPr>
            <a:r>
              <a:rPr lang="it-IT" sz="2400" i="0" dirty="0" err="1" smtClean="0">
                <a:latin typeface="+mj-lt"/>
              </a:rPr>
              <a:t>Klugman</a:t>
            </a:r>
            <a:r>
              <a:rPr lang="it-IT" sz="2400" i="0" dirty="0" smtClean="0">
                <a:latin typeface="+mj-lt"/>
              </a:rPr>
              <a:t>, </a:t>
            </a:r>
            <a:r>
              <a:rPr lang="it-IT" sz="2400" i="0" dirty="0" err="1" smtClean="0">
                <a:latin typeface="+mj-lt"/>
              </a:rPr>
              <a:t>Panjer</a:t>
            </a:r>
            <a:r>
              <a:rPr lang="it-IT" sz="2400" i="0" dirty="0" smtClean="0">
                <a:latin typeface="+mj-lt"/>
              </a:rPr>
              <a:t>, </a:t>
            </a:r>
            <a:r>
              <a:rPr lang="it-IT" sz="2400" i="0" dirty="0" err="1" smtClean="0">
                <a:latin typeface="+mj-lt"/>
              </a:rPr>
              <a:t>Willmot</a:t>
            </a:r>
            <a:r>
              <a:rPr lang="it-IT" sz="2400" i="0" dirty="0" smtClean="0">
                <a:latin typeface="+mj-lt"/>
              </a:rPr>
              <a:t>, 2008, </a:t>
            </a:r>
            <a:r>
              <a:rPr lang="it-IT" sz="2400" dirty="0" err="1" smtClean="0">
                <a:latin typeface="+mj-lt"/>
              </a:rPr>
              <a:t>Loss</a:t>
            </a:r>
            <a:r>
              <a:rPr lang="it-IT" sz="2400" dirty="0" smtClean="0">
                <a:latin typeface="+mj-lt"/>
              </a:rPr>
              <a:t> Model, from data to </a:t>
            </a:r>
            <a:r>
              <a:rPr lang="it-IT" sz="2400" dirty="0" err="1" smtClean="0">
                <a:latin typeface="+mj-lt"/>
              </a:rPr>
              <a:t>decision</a:t>
            </a:r>
            <a:r>
              <a:rPr lang="it-IT" sz="2400" dirty="0" smtClean="0">
                <a:latin typeface="+mj-lt"/>
              </a:rPr>
              <a:t>, </a:t>
            </a:r>
            <a:r>
              <a:rPr lang="it-IT" sz="2400" i="0" dirty="0" err="1" smtClean="0">
                <a:latin typeface="+mj-lt"/>
              </a:rPr>
              <a:t>Wiley</a:t>
            </a:r>
            <a:r>
              <a:rPr lang="it-IT" sz="2400" i="0" dirty="0" smtClean="0">
                <a:latin typeface="+mj-lt"/>
              </a:rPr>
              <a:t> </a:t>
            </a:r>
            <a:r>
              <a:rPr lang="it-IT" sz="2400" i="0" dirty="0" err="1" smtClean="0">
                <a:latin typeface="+mj-lt"/>
              </a:rPr>
              <a:t>series</a:t>
            </a:r>
            <a:r>
              <a:rPr lang="it-IT" sz="2400" i="0" dirty="0" smtClean="0">
                <a:latin typeface="+mj-lt"/>
              </a:rPr>
              <a:t> in </a:t>
            </a:r>
            <a:r>
              <a:rPr lang="it-IT" sz="2400" i="0" dirty="0" err="1" smtClean="0">
                <a:latin typeface="+mj-lt"/>
              </a:rPr>
              <a:t>probability</a:t>
            </a:r>
            <a:r>
              <a:rPr lang="it-IT" sz="2400" i="0" dirty="0" smtClean="0">
                <a:latin typeface="+mj-lt"/>
              </a:rPr>
              <a:t> and </a:t>
            </a:r>
            <a:r>
              <a:rPr lang="it-IT" sz="2400" i="0" dirty="0" err="1" smtClean="0">
                <a:latin typeface="+mj-lt"/>
              </a:rPr>
              <a:t>statistics</a:t>
            </a:r>
            <a:r>
              <a:rPr lang="it-IT" sz="2400" i="0" dirty="0" smtClean="0">
                <a:latin typeface="+mj-lt"/>
              </a:rPr>
              <a:t> </a:t>
            </a:r>
            <a:r>
              <a:rPr lang="it-IT" sz="2400" dirty="0" smtClean="0">
                <a:latin typeface="+mj-lt"/>
              </a:rPr>
              <a:t>– 3° Edizione</a:t>
            </a:r>
          </a:p>
          <a:p>
            <a:pPr marL="342900" indent="-342900" algn="l">
              <a:buFont typeface="Arial" panose="020B0604020202020204" pitchFamily="34" charset="0"/>
              <a:buChar char="•"/>
            </a:pPr>
            <a:endParaRPr lang="it-IT" sz="2400" dirty="0" smtClean="0">
              <a:latin typeface="+mj-lt"/>
            </a:endParaRPr>
          </a:p>
          <a:p>
            <a:pPr marL="342900" indent="-342900" algn="l">
              <a:buFont typeface="Arial" panose="020B0604020202020204" pitchFamily="34" charset="0"/>
              <a:buChar char="•"/>
            </a:pPr>
            <a:r>
              <a:rPr lang="en-US" sz="2400" i="0" dirty="0" smtClean="0">
                <a:latin typeface="+mj-lt"/>
              </a:rPr>
              <a:t>European </a:t>
            </a:r>
            <a:r>
              <a:rPr lang="en-US" sz="2400" i="0" dirty="0">
                <a:latin typeface="+mj-lt"/>
              </a:rPr>
              <a:t>Commission, </a:t>
            </a:r>
            <a:r>
              <a:rPr lang="en-US" sz="2400" dirty="0">
                <a:latin typeface="+mj-lt"/>
              </a:rPr>
              <a:t>2009, Solvency II </a:t>
            </a:r>
            <a:r>
              <a:rPr lang="en-US" sz="2400" dirty="0" smtClean="0">
                <a:latin typeface="+mj-lt"/>
              </a:rPr>
              <a:t>directive</a:t>
            </a:r>
          </a:p>
          <a:p>
            <a:pPr algn="l"/>
            <a:endParaRPr lang="it-IT" sz="2400" dirty="0" smtClean="0">
              <a:latin typeface="+mj-lt"/>
            </a:endParaRPr>
          </a:p>
          <a:p>
            <a:pPr marL="342900" indent="-342900" algn="l">
              <a:buFont typeface="Arial" panose="020B0604020202020204" pitchFamily="34" charset="0"/>
              <a:buChar char="•"/>
            </a:pPr>
            <a:r>
              <a:rPr lang="en-US" sz="2400" i="0" dirty="0" smtClean="0">
                <a:latin typeface="+mj-lt"/>
              </a:rPr>
              <a:t>EIOPA, 2013, </a:t>
            </a:r>
            <a:r>
              <a:rPr lang="en-US" sz="2400" dirty="0" smtClean="0">
                <a:latin typeface="+mj-lt"/>
              </a:rPr>
              <a:t>Technical </a:t>
            </a:r>
            <a:r>
              <a:rPr lang="en-US" sz="2400" dirty="0">
                <a:latin typeface="+mj-lt"/>
              </a:rPr>
              <a:t>Specification on the Long Term Guarantee </a:t>
            </a:r>
            <a:r>
              <a:rPr lang="en-US" sz="2400" dirty="0" smtClean="0">
                <a:latin typeface="+mj-lt"/>
              </a:rPr>
              <a:t>Assessment </a:t>
            </a:r>
          </a:p>
          <a:p>
            <a:pPr marL="342900" indent="-342900" algn="l">
              <a:buFont typeface="Arial" panose="020B0604020202020204" pitchFamily="34" charset="0"/>
              <a:buChar char="•"/>
            </a:pPr>
            <a:endParaRPr lang="it-IT" sz="2400" dirty="0">
              <a:latin typeface="+mj-lt"/>
            </a:endParaRPr>
          </a:p>
          <a:p>
            <a:pPr marL="342900" indent="-342900" algn="l">
              <a:buFont typeface="Arial" panose="020B0604020202020204" pitchFamily="34" charset="0"/>
              <a:buChar char="•"/>
            </a:pPr>
            <a:r>
              <a:rPr lang="it-IT" sz="2400" dirty="0">
                <a:latin typeface="+mj-lt"/>
                <a:hlinkClick r:id="rId2"/>
              </a:rPr>
              <a:t>http://</a:t>
            </a:r>
            <a:r>
              <a:rPr lang="it-IT" sz="2400" dirty="0" smtClean="0">
                <a:latin typeface="+mj-lt"/>
                <a:hlinkClick r:id="rId2"/>
              </a:rPr>
              <a:t>www.actuaris.com/uk/accueil.html</a:t>
            </a:r>
            <a:endParaRPr lang="it-IT" sz="2400" dirty="0" smtClean="0">
              <a:latin typeface="+mj-lt"/>
            </a:endParaRPr>
          </a:p>
          <a:p>
            <a:pPr marL="342900" indent="-342900" algn="l">
              <a:buFont typeface="Arial" panose="020B0604020202020204" pitchFamily="34" charset="0"/>
              <a:buChar char="•"/>
            </a:pPr>
            <a:endParaRPr lang="it-IT" sz="2400" dirty="0">
              <a:latin typeface="+mj-lt"/>
            </a:endParaRPr>
          </a:p>
          <a:p>
            <a:pPr marL="342900" indent="-342900" algn="l">
              <a:buFont typeface="Arial" panose="020B0604020202020204" pitchFamily="34" charset="0"/>
              <a:buChar char="•"/>
            </a:pPr>
            <a:r>
              <a:rPr lang="it-IT" sz="2400" dirty="0">
                <a:latin typeface="+mj-lt"/>
                <a:hlinkClick r:id="rId3"/>
              </a:rPr>
              <a:t>http://</a:t>
            </a:r>
            <a:r>
              <a:rPr lang="it-IT" sz="2400" dirty="0" smtClean="0">
                <a:latin typeface="+mj-lt"/>
                <a:hlinkClick r:id="rId3"/>
              </a:rPr>
              <a:t>www.youtube.com/user/ActuarisSoftware</a:t>
            </a:r>
            <a:endParaRPr lang="it-IT" sz="2400" dirty="0" smtClean="0">
              <a:latin typeface="+mj-lt"/>
            </a:endParaRPr>
          </a:p>
          <a:p>
            <a:pPr marL="342900" indent="-342900" algn="l">
              <a:buFont typeface="Arial" panose="020B0604020202020204" pitchFamily="34" charset="0"/>
              <a:buChar char="•"/>
            </a:pPr>
            <a:endParaRPr lang="it-IT" sz="2400" dirty="0" smtClean="0">
              <a:latin typeface="+mj-lt"/>
            </a:endParaRPr>
          </a:p>
          <a:p>
            <a:pPr marL="342900" indent="-342900" algn="l">
              <a:buFont typeface="Arial" panose="020B0604020202020204" pitchFamily="34" charset="0"/>
              <a:buChar char="•"/>
            </a:pPr>
            <a:endParaRPr lang="it-IT" sz="1800" dirty="0">
              <a:latin typeface="+mj-lt"/>
            </a:endParaRPr>
          </a:p>
        </p:txBody>
      </p:sp>
      <p:sp>
        <p:nvSpPr>
          <p:cNvPr id="10" name="CasellaDiTesto 9"/>
          <p:cNvSpPr txBox="1"/>
          <p:nvPr/>
        </p:nvSpPr>
        <p:spPr>
          <a:xfrm>
            <a:off x="35984" y="0"/>
            <a:ext cx="8388350" cy="5232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2800" b="1" i="0" dirty="0" smtClean="0">
                <a:latin typeface="+mn-lt"/>
              </a:rPr>
              <a:t>Bibliografia e web</a:t>
            </a:r>
            <a:endParaRPr lang="it-IT" sz="2800" b="1" i="0" dirty="0">
              <a:latin typeface="+mn-lt"/>
            </a:endParaRPr>
          </a:p>
        </p:txBody>
      </p:sp>
      <p:sp>
        <p:nvSpPr>
          <p:cNvPr id="9"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16</a:t>
            </a:fld>
            <a:endParaRPr lang="en-US" dirty="0" smtClean="0">
              <a:cs typeface="Arial" pitchFamily="34" charset="0"/>
            </a:endParaRPr>
          </a:p>
        </p:txBody>
      </p:sp>
      <p:pic>
        <p:nvPicPr>
          <p:cNvPr id="6" name="Picture 45"/>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233684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CasellaDiTesto 7"/>
          <p:cNvSpPr txBox="1"/>
          <p:nvPr/>
        </p:nvSpPr>
        <p:spPr>
          <a:xfrm>
            <a:off x="827584" y="1837273"/>
            <a:ext cx="7416824" cy="101566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it-IT" sz="6000" dirty="0" smtClean="0">
                <a:latin typeface="+mj-lt"/>
              </a:rPr>
              <a:t>Grazie per l’attenzione!</a:t>
            </a:r>
            <a:endParaRPr lang="it-IT" sz="6000" dirty="0">
              <a:latin typeface="+mj-lt"/>
            </a:endParaRPr>
          </a:p>
        </p:txBody>
      </p:sp>
      <p:sp>
        <p:nvSpPr>
          <p:cNvPr id="9"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17</a:t>
            </a:fld>
            <a:endParaRPr lang="en-US" dirty="0" smtClean="0">
              <a:cs typeface="Arial" pitchFamily="34" charset="0"/>
            </a:endParaRPr>
          </a:p>
        </p:txBody>
      </p:sp>
      <p:graphicFrame>
        <p:nvGraphicFramePr>
          <p:cNvPr id="5" name="Oggetto 4"/>
          <p:cNvGraphicFramePr>
            <a:graphicFrameLocks noChangeAspect="1"/>
          </p:cNvGraphicFramePr>
          <p:nvPr>
            <p:extLst>
              <p:ext uri="{D42A27DB-BD31-4B8C-83A1-F6EECF244321}">
                <p14:modId xmlns:p14="http://schemas.microsoft.com/office/powerpoint/2010/main" xmlns="" val="4158421919"/>
              </p:ext>
            </p:extLst>
          </p:nvPr>
        </p:nvGraphicFramePr>
        <p:xfrm>
          <a:off x="1907703" y="760635"/>
          <a:ext cx="5112569" cy="1020258"/>
        </p:xfrm>
        <a:graphic>
          <a:graphicData uri="http://schemas.openxmlformats.org/presentationml/2006/ole">
            <p:oleObj spid="_x0000_s19478" name="Fotografia di Photo Editor" r:id="rId3" imgW="25647619" imgH="5114286" progId="">
              <p:embed/>
            </p:oleObj>
          </a:graphicData>
        </a:graphic>
      </p:graphicFrame>
      <p:sp>
        <p:nvSpPr>
          <p:cNvPr id="13" name="CasellaDiTesto 12"/>
          <p:cNvSpPr txBox="1"/>
          <p:nvPr/>
        </p:nvSpPr>
        <p:spPr>
          <a:xfrm>
            <a:off x="1403350" y="3068960"/>
            <a:ext cx="6157913" cy="3570208"/>
          </a:xfrm>
          <a:prstGeom prst="rect">
            <a:avLst/>
          </a:prstGeom>
          <a:noFill/>
        </p:spPr>
        <p:txBody>
          <a:bodyPr>
            <a:spAutoFit/>
          </a:bodyPr>
          <a:lstStyle/>
          <a:p>
            <a:pPr>
              <a:defRPr/>
            </a:pPr>
            <a:endParaRPr lang="it-IT" dirty="0">
              <a:solidFill>
                <a:srgbClr val="002060"/>
              </a:solidFill>
              <a:latin typeface="+mn-lt"/>
              <a:cs typeface="Arial" charset="0"/>
            </a:endParaRPr>
          </a:p>
          <a:p>
            <a:pPr>
              <a:defRPr/>
            </a:pPr>
            <a:endParaRPr lang="it-IT" dirty="0">
              <a:solidFill>
                <a:srgbClr val="002060"/>
              </a:solidFill>
              <a:latin typeface="+mn-lt"/>
              <a:cs typeface="Arial" charset="0"/>
            </a:endParaRPr>
          </a:p>
          <a:p>
            <a:pPr>
              <a:defRPr/>
            </a:pPr>
            <a:r>
              <a:rPr lang="it-IT" sz="3600" b="1" dirty="0">
                <a:solidFill>
                  <a:srgbClr val="002060"/>
                </a:solidFill>
                <a:effectLst>
                  <a:outerShdw blurRad="38100" dist="38100" dir="2700000" algn="tl">
                    <a:srgbClr val="C0C0C0"/>
                  </a:outerShdw>
                </a:effectLst>
                <a:latin typeface="+mn-lt"/>
                <a:cs typeface="Arial" charset="0"/>
              </a:rPr>
              <a:t>Salvatore Forte </a:t>
            </a:r>
          </a:p>
          <a:p>
            <a:pPr>
              <a:defRPr/>
            </a:pPr>
            <a:r>
              <a:rPr lang="it-IT" sz="2400" dirty="0">
                <a:solidFill>
                  <a:srgbClr val="002060"/>
                </a:solidFill>
                <a:effectLst>
                  <a:outerShdw blurRad="38100" dist="38100" dir="2700000" algn="tl">
                    <a:srgbClr val="C0C0C0"/>
                  </a:outerShdw>
                </a:effectLst>
                <a:latin typeface="+mn-lt"/>
                <a:cs typeface="Arial" charset="0"/>
              </a:rPr>
              <a:t>Partner, </a:t>
            </a:r>
            <a:r>
              <a:rPr lang="it-IT" sz="2400" dirty="0" smtClean="0">
                <a:solidFill>
                  <a:srgbClr val="002060"/>
                </a:solidFill>
                <a:effectLst>
                  <a:outerShdw blurRad="38100" dist="38100" dir="2700000" algn="tl">
                    <a:srgbClr val="C0C0C0"/>
                  </a:outerShdw>
                </a:effectLst>
                <a:latin typeface="+mn-lt"/>
                <a:cs typeface="Arial" charset="0"/>
              </a:rPr>
              <a:t>Crenca &amp; Associati</a:t>
            </a:r>
          </a:p>
          <a:p>
            <a:pPr>
              <a:defRPr/>
            </a:pPr>
            <a:r>
              <a:rPr lang="it-IT" sz="2400" b="1" dirty="0">
                <a:solidFill>
                  <a:srgbClr val="002060"/>
                </a:solidFill>
                <a:effectLst>
                  <a:outerShdw blurRad="38100" dist="38100" dir="2700000" algn="tl">
                    <a:srgbClr val="C0C0C0"/>
                  </a:outerShdw>
                </a:effectLst>
                <a:latin typeface="+mn-lt"/>
                <a:cs typeface="Arial" charset="0"/>
              </a:rPr>
              <a:t>s.forte@crencaeassociati.it</a:t>
            </a:r>
          </a:p>
          <a:p>
            <a:pPr>
              <a:defRPr/>
            </a:pPr>
            <a:r>
              <a:rPr lang="it-IT" sz="1800" dirty="0" smtClean="0">
                <a:solidFill>
                  <a:srgbClr val="002060"/>
                </a:solidFill>
                <a:effectLst>
                  <a:outerShdw blurRad="38100" dist="38100" dir="2700000" algn="tl">
                    <a:srgbClr val="C0C0C0"/>
                  </a:outerShdw>
                </a:effectLst>
                <a:latin typeface="+mn-lt"/>
                <a:cs typeface="Arial" charset="0"/>
              </a:rPr>
              <a:t>Mobile: 345.29.09.055</a:t>
            </a:r>
            <a:endParaRPr lang="it-IT" sz="1800" dirty="0">
              <a:solidFill>
                <a:srgbClr val="002060"/>
              </a:solidFill>
              <a:effectLst>
                <a:outerShdw blurRad="38100" dist="38100" dir="2700000" algn="tl">
                  <a:srgbClr val="C0C0C0"/>
                </a:outerShdw>
              </a:effectLst>
              <a:latin typeface="+mn-lt"/>
              <a:cs typeface="Arial" charset="0"/>
            </a:endParaRPr>
          </a:p>
          <a:p>
            <a:pPr>
              <a:defRPr/>
            </a:pPr>
            <a:r>
              <a:rPr lang="it-IT" sz="2400" b="1" dirty="0" smtClean="0">
                <a:solidFill>
                  <a:srgbClr val="002060"/>
                </a:solidFill>
                <a:effectLst>
                  <a:outerShdw blurRad="38100" dist="38100" dir="2700000" algn="tl">
                    <a:srgbClr val="C0C0C0"/>
                  </a:outerShdw>
                </a:effectLst>
                <a:latin typeface="+mn-lt"/>
                <a:cs typeface="Arial" charset="0"/>
              </a:rPr>
              <a:t> </a:t>
            </a:r>
          </a:p>
          <a:p>
            <a:pPr algn="l">
              <a:defRPr/>
            </a:pPr>
            <a:endParaRPr lang="it-IT" sz="3200" b="1" dirty="0">
              <a:solidFill>
                <a:srgbClr val="002060"/>
              </a:solidFill>
              <a:effectLst>
                <a:outerShdw blurRad="38100" dist="38100" dir="2700000" algn="tl">
                  <a:srgbClr val="C0C0C0"/>
                </a:outerShdw>
              </a:effectLst>
              <a:latin typeface="+mn-lt"/>
              <a:cs typeface="Arial" charset="0"/>
            </a:endParaRPr>
          </a:p>
          <a:p>
            <a:pPr>
              <a:defRPr/>
            </a:pPr>
            <a:r>
              <a:rPr lang="it-IT" dirty="0" smtClean="0">
                <a:solidFill>
                  <a:srgbClr val="002060"/>
                </a:solidFill>
                <a:latin typeface="+mn-lt"/>
                <a:cs typeface="Arial" charset="0"/>
              </a:rPr>
              <a:t>Roma, 24 Settembre 2013</a:t>
            </a:r>
            <a:endParaRPr lang="it-IT" dirty="0">
              <a:solidFill>
                <a:srgbClr val="002060"/>
              </a:solidFill>
              <a:latin typeface="+mn-lt"/>
              <a:cs typeface="Arial" charset="0"/>
            </a:endParaRPr>
          </a:p>
          <a:p>
            <a:pPr algn="l">
              <a:defRPr/>
            </a:pPr>
            <a:endParaRPr lang="it-IT" sz="2000" dirty="0">
              <a:solidFill>
                <a:srgbClr val="002060"/>
              </a:solidFill>
              <a:latin typeface="+mn-lt"/>
              <a:cs typeface="Arial" charset="0"/>
            </a:endParaRPr>
          </a:p>
        </p:txBody>
      </p:sp>
    </p:spTree>
    <p:extLst>
      <p:ext uri="{BB962C8B-B14F-4D97-AF65-F5344CB8AC3E}">
        <p14:creationId xmlns:p14="http://schemas.microsoft.com/office/powerpoint/2010/main" xmlns="" val="38233684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2</a:t>
            </a:fld>
            <a:endParaRPr lang="en-US" dirty="0" smtClean="0">
              <a:cs typeface="Arial" pitchFamily="34" charset="0"/>
            </a:endParaRPr>
          </a:p>
        </p:txBody>
      </p:sp>
      <p:sp>
        <p:nvSpPr>
          <p:cNvPr id="11" name="CasellaDiTesto 10"/>
          <p:cNvSpPr txBox="1"/>
          <p:nvPr/>
        </p:nvSpPr>
        <p:spPr>
          <a:xfrm>
            <a:off x="0" y="0"/>
            <a:ext cx="8388350"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4000" b="1" i="0" dirty="0" smtClean="0">
                <a:latin typeface="+mn-lt"/>
              </a:rPr>
              <a:t>  Agenda</a:t>
            </a:r>
            <a:endParaRPr lang="it-IT" sz="4000" b="1" i="0" dirty="0">
              <a:latin typeface="+mn-lt"/>
            </a:endParaRPr>
          </a:p>
        </p:txBody>
      </p:sp>
      <p:sp>
        <p:nvSpPr>
          <p:cNvPr id="6" name="CasellaDiTesto 5"/>
          <p:cNvSpPr txBox="1"/>
          <p:nvPr/>
        </p:nvSpPr>
        <p:spPr>
          <a:xfrm>
            <a:off x="251520" y="1308824"/>
            <a:ext cx="8640960" cy="332398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just">
              <a:buClr>
                <a:srgbClr val="0070C0"/>
              </a:buClr>
              <a:buFont typeface="Wingdings" pitchFamily="2" charset="2"/>
              <a:buChar char="Ø"/>
            </a:pPr>
            <a:r>
              <a:rPr lang="it-IT" sz="3000" i="0" dirty="0" smtClean="0">
                <a:latin typeface="+mn-lt"/>
              </a:rPr>
              <a:t> La funzione attuariale secondo l’art. 48 della direttiva Solvency 2</a:t>
            </a:r>
          </a:p>
          <a:p>
            <a:pPr algn="just">
              <a:buClr>
                <a:srgbClr val="0070C0"/>
              </a:buClr>
              <a:buFont typeface="Wingdings" pitchFamily="2" charset="2"/>
              <a:buChar char="Ø"/>
            </a:pPr>
            <a:endParaRPr lang="it-IT" sz="3000" i="0" dirty="0" smtClean="0">
              <a:latin typeface="+mn-lt"/>
            </a:endParaRPr>
          </a:p>
          <a:p>
            <a:pPr algn="just">
              <a:buClr>
                <a:srgbClr val="0070C0"/>
              </a:buClr>
              <a:buFont typeface="Wingdings" pitchFamily="2" charset="2"/>
              <a:buChar char="Ø"/>
            </a:pPr>
            <a:r>
              <a:rPr lang="it-IT" sz="3000" i="0" dirty="0" smtClean="0">
                <a:latin typeface="+mn-lt"/>
              </a:rPr>
              <a:t> Case </a:t>
            </a:r>
            <a:r>
              <a:rPr lang="it-IT" sz="3000" i="0" dirty="0" err="1" smtClean="0">
                <a:latin typeface="+mn-lt"/>
              </a:rPr>
              <a:t>Study</a:t>
            </a:r>
            <a:r>
              <a:rPr lang="it-IT" sz="3000" i="0" dirty="0" smtClean="0">
                <a:latin typeface="+mn-lt"/>
              </a:rPr>
              <a:t>: Le valutazioni della funzione attuariale in caso di emissione di un nuovo prodotto</a:t>
            </a:r>
          </a:p>
          <a:p>
            <a:pPr algn="just">
              <a:buClr>
                <a:srgbClr val="0070C0"/>
              </a:buClr>
              <a:buFont typeface="Wingdings" pitchFamily="2" charset="2"/>
              <a:buChar char="Ø"/>
            </a:pPr>
            <a:endParaRPr lang="it-IT" sz="3000" i="0" dirty="0" smtClean="0">
              <a:latin typeface="+mn-lt"/>
            </a:endParaRPr>
          </a:p>
          <a:p>
            <a:pPr algn="just">
              <a:buClr>
                <a:srgbClr val="0070C0"/>
              </a:buClr>
              <a:buFont typeface="Wingdings" pitchFamily="2" charset="2"/>
              <a:buChar char="Ø"/>
            </a:pPr>
            <a:r>
              <a:rPr lang="it-IT" sz="3000" i="0" dirty="0" smtClean="0">
                <a:latin typeface="+mn-lt"/>
              </a:rPr>
              <a:t> Risultati</a:t>
            </a:r>
            <a:endParaRPr lang="it-IT" sz="3000" i="0" dirty="0">
              <a:latin typeface="+mn-lt"/>
            </a:endParaRPr>
          </a:p>
        </p:txBody>
      </p:sp>
      <p:pic>
        <p:nvPicPr>
          <p:cNvPr id="8" name="Picture 45"/>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90872" y="692696"/>
            <a:ext cx="8229600" cy="5472608"/>
          </a:xfrm>
        </p:spPr>
        <p:txBody>
          <a:bodyPr>
            <a:noAutofit/>
          </a:bodyPr>
          <a:lstStyle/>
          <a:p>
            <a:pPr marL="252000" lvl="1" indent="-252000">
              <a:lnSpc>
                <a:spcPct val="105000"/>
              </a:lnSpc>
              <a:buNone/>
            </a:pPr>
            <a:r>
              <a:rPr lang="it-IT" sz="2400" b="1" dirty="0" smtClean="0"/>
              <a:t>La Funzione Attuariale</a:t>
            </a:r>
          </a:p>
          <a:p>
            <a:pPr marL="180975" lvl="3" indent="0">
              <a:lnSpc>
                <a:spcPct val="105000"/>
              </a:lnSpc>
              <a:buNone/>
            </a:pPr>
            <a:r>
              <a:rPr lang="it-IT" sz="2000" b="1" dirty="0" smtClean="0"/>
              <a:t>Le </a:t>
            </a:r>
            <a:r>
              <a:rPr lang="it-IT" sz="2000" b="1" dirty="0"/>
              <a:t>imprese di assicurazione e di riassicurazione prevedono una </a:t>
            </a:r>
            <a:r>
              <a:rPr lang="it-IT" sz="2000" b="1" dirty="0" smtClean="0"/>
              <a:t>Funzione Attuariale </a:t>
            </a:r>
            <a:r>
              <a:rPr lang="it-IT" sz="2000" b="1" dirty="0"/>
              <a:t>efficace che</a:t>
            </a:r>
            <a:r>
              <a:rPr lang="it-IT" sz="2000" b="1" dirty="0" smtClean="0"/>
              <a:t>:</a:t>
            </a:r>
          </a:p>
          <a:p>
            <a:pPr marL="712788" lvl="4" indent="-255588">
              <a:lnSpc>
                <a:spcPct val="105000"/>
              </a:lnSpc>
              <a:buClrTx/>
              <a:buFont typeface="+mj-lt"/>
              <a:buAutoNum type="alphaLcParenR"/>
            </a:pPr>
            <a:r>
              <a:rPr lang="it-IT" sz="1600" dirty="0" smtClean="0"/>
              <a:t>coordini il calcolo delle riserve tecniche;</a:t>
            </a:r>
          </a:p>
          <a:p>
            <a:pPr marL="712788" lvl="4" indent="-255588">
              <a:lnSpc>
                <a:spcPct val="105000"/>
              </a:lnSpc>
              <a:buClrTx/>
              <a:buFont typeface="+mj-lt"/>
              <a:buAutoNum type="alphaLcParenR"/>
            </a:pPr>
            <a:r>
              <a:rPr lang="it-IT" sz="1600" dirty="0" smtClean="0"/>
              <a:t>garantisca </a:t>
            </a:r>
            <a:r>
              <a:rPr lang="it-IT" sz="1600" dirty="0"/>
              <a:t>l’adeguatezza delle metodologie e dei modelli sottostanti utilizzati nonché delle ipotesi fatte nel calcolo delle riserve </a:t>
            </a:r>
            <a:r>
              <a:rPr lang="it-IT" sz="1600" dirty="0" smtClean="0"/>
              <a:t>tecniche;</a:t>
            </a:r>
          </a:p>
          <a:p>
            <a:pPr marL="712788" lvl="4" indent="-255588">
              <a:lnSpc>
                <a:spcPct val="105000"/>
              </a:lnSpc>
              <a:buClrTx/>
              <a:buFont typeface="+mj-lt"/>
              <a:buAutoNum type="alphaLcParenR"/>
            </a:pPr>
            <a:r>
              <a:rPr lang="it-IT" sz="1600" dirty="0" smtClean="0"/>
              <a:t>valuti </a:t>
            </a:r>
            <a:r>
              <a:rPr lang="it-IT" sz="1600" dirty="0"/>
              <a:t>la sufficienza </a:t>
            </a:r>
            <a:r>
              <a:rPr lang="it-IT" sz="1600" dirty="0">
                <a:solidFill>
                  <a:schemeClr val="tx1"/>
                </a:solidFill>
              </a:rPr>
              <a:t>e la qualità dei dati utilizzati nel calcolo delle riserve </a:t>
            </a:r>
            <a:r>
              <a:rPr lang="it-IT" sz="1600" dirty="0" smtClean="0">
                <a:solidFill>
                  <a:schemeClr val="tx1"/>
                </a:solidFill>
              </a:rPr>
              <a:t>tecniche;</a:t>
            </a:r>
          </a:p>
          <a:p>
            <a:pPr marL="712788" lvl="4" indent="-255588">
              <a:lnSpc>
                <a:spcPct val="105000"/>
              </a:lnSpc>
              <a:buClrTx/>
              <a:buFont typeface="+mj-lt"/>
              <a:buAutoNum type="alphaLcParenR"/>
            </a:pPr>
            <a:r>
              <a:rPr lang="it-IT" sz="1600" dirty="0" smtClean="0">
                <a:solidFill>
                  <a:schemeClr val="tx1"/>
                </a:solidFill>
              </a:rPr>
              <a:t>raffronti </a:t>
            </a:r>
            <a:r>
              <a:rPr lang="it-IT" sz="1600" dirty="0">
                <a:solidFill>
                  <a:schemeClr val="tx1"/>
                </a:solidFill>
              </a:rPr>
              <a:t>le migliori stime con i dati tratti dall’esperienza</a:t>
            </a:r>
            <a:r>
              <a:rPr lang="it-IT" sz="1600" dirty="0" smtClean="0">
                <a:solidFill>
                  <a:schemeClr val="tx1"/>
                </a:solidFill>
              </a:rPr>
              <a:t>;</a:t>
            </a:r>
          </a:p>
          <a:p>
            <a:pPr marL="712788" lvl="4" indent="-255588">
              <a:lnSpc>
                <a:spcPct val="105000"/>
              </a:lnSpc>
              <a:buClrTx/>
              <a:buFont typeface="+mj-lt"/>
              <a:buAutoNum type="alphaLcParenR"/>
            </a:pPr>
            <a:r>
              <a:rPr lang="it-IT" sz="1600" dirty="0" smtClean="0">
                <a:solidFill>
                  <a:schemeClr val="tx1"/>
                </a:solidFill>
              </a:rPr>
              <a:t>informi l’organo amministrativo, direttivo o di vigilanza in merito all’affidabilità e all’adeguatezza del calcolo delle riserve tecniche;</a:t>
            </a:r>
          </a:p>
          <a:p>
            <a:pPr marL="712788" lvl="4" indent="-255588">
              <a:lnSpc>
                <a:spcPct val="105000"/>
              </a:lnSpc>
              <a:buClrTx/>
              <a:buFont typeface="+mj-lt"/>
              <a:buAutoNum type="alphaLcParenR"/>
            </a:pPr>
            <a:r>
              <a:rPr lang="it-IT" sz="1600" dirty="0" smtClean="0">
                <a:solidFill>
                  <a:schemeClr val="tx1"/>
                </a:solidFill>
              </a:rPr>
              <a:t>supervisioni  il calcolo delle riserve tecniche nei casi di cui all’articolo 82;</a:t>
            </a:r>
          </a:p>
          <a:p>
            <a:pPr marL="712788" lvl="4" indent="-255588">
              <a:lnSpc>
                <a:spcPct val="105000"/>
              </a:lnSpc>
              <a:buClrTx/>
              <a:buFont typeface="+mj-lt"/>
              <a:buAutoNum type="alphaLcParenR"/>
            </a:pPr>
            <a:r>
              <a:rPr lang="it-IT" b="1" dirty="0" smtClean="0">
                <a:solidFill>
                  <a:srgbClr val="FF0000"/>
                </a:solidFill>
              </a:rPr>
              <a:t>esprima un parere sulla politica di sottoscrizione globale;</a:t>
            </a:r>
          </a:p>
          <a:p>
            <a:pPr marL="712788" lvl="4" indent="-255588">
              <a:lnSpc>
                <a:spcPct val="105000"/>
              </a:lnSpc>
              <a:buClrTx/>
              <a:buFont typeface="+mj-lt"/>
              <a:buAutoNum type="alphaLcParenR"/>
            </a:pPr>
            <a:r>
              <a:rPr lang="it-IT" b="1" dirty="0" smtClean="0">
                <a:solidFill>
                  <a:srgbClr val="FF0000"/>
                </a:solidFill>
              </a:rPr>
              <a:t>esprima un parere sull’adeguatezza degli accordi di riassicurazione;</a:t>
            </a:r>
          </a:p>
          <a:p>
            <a:pPr marL="712788" lvl="4" indent="-255588">
              <a:lnSpc>
                <a:spcPct val="105000"/>
              </a:lnSpc>
              <a:buClrTx/>
              <a:buFont typeface="+mj-lt"/>
              <a:buAutoNum type="alphaLcParenR"/>
            </a:pPr>
            <a:r>
              <a:rPr lang="it-IT" b="1" dirty="0" smtClean="0">
                <a:solidFill>
                  <a:srgbClr val="FF0000"/>
                </a:solidFill>
              </a:rPr>
              <a:t>contribuisca ad applicare in modo efficace il sistema di gestione dei rischi di cui all’articolo 44, in particolare rispetto alla modellizzazione dei rischi sottesa al calcolo dei requisiti patrimoniali di cui al capo VI, sezioni 4 e 5 e rispetto alla valutazione di cui all’articolo 45.</a:t>
            </a:r>
          </a:p>
          <a:p>
            <a:pPr marL="457200" lvl="4" indent="0">
              <a:lnSpc>
                <a:spcPct val="105000"/>
              </a:lnSpc>
              <a:buNone/>
            </a:pPr>
            <a:endParaRPr lang="it-IT" sz="1600" dirty="0" smtClean="0">
              <a:solidFill>
                <a:schemeClr val="tx1"/>
              </a:solidFill>
            </a:endParaRPr>
          </a:p>
        </p:txBody>
      </p:sp>
      <p:sp>
        <p:nvSpPr>
          <p:cNvPr id="5" name="CasellaDiTesto 4"/>
          <p:cNvSpPr txBox="1"/>
          <p:nvPr/>
        </p:nvSpPr>
        <p:spPr>
          <a:xfrm>
            <a:off x="0" y="0"/>
            <a:ext cx="8388350" cy="58477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3200" b="1" i="0" dirty="0" smtClean="0">
                <a:latin typeface="+mn-lt"/>
              </a:rPr>
              <a:t>  Art. 48 Direttiva 2009/138/CE ‘’</a:t>
            </a:r>
            <a:r>
              <a:rPr lang="it-IT" sz="3200" b="1" i="0" dirty="0" err="1" smtClean="0">
                <a:latin typeface="+mn-lt"/>
              </a:rPr>
              <a:t>Solvency</a:t>
            </a:r>
            <a:r>
              <a:rPr lang="it-IT" sz="3200" b="1" i="0" dirty="0" smtClean="0">
                <a:latin typeface="+mn-lt"/>
              </a:rPr>
              <a:t> II’’</a:t>
            </a:r>
            <a:endParaRPr lang="it-IT" sz="3200" b="1" i="0" dirty="0">
              <a:latin typeface="+mn-lt"/>
            </a:endParaRPr>
          </a:p>
        </p:txBody>
      </p:sp>
      <p:sp>
        <p:nvSpPr>
          <p:cNvPr id="7"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3</a:t>
            </a:fld>
            <a:endParaRPr lang="en-US" dirty="0" smtClean="0">
              <a:cs typeface="Arial" pitchFamily="34" charset="0"/>
            </a:endParaRPr>
          </a:p>
        </p:txBody>
      </p:sp>
      <p:pic>
        <p:nvPicPr>
          <p:cNvPr id="6" name="Picture 45"/>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4684692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07503" y="836712"/>
            <a:ext cx="8928993" cy="52565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0" y="0"/>
            <a:ext cx="8388350" cy="58477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defPPr>
              <a:defRPr lang="it-IT"/>
            </a:defPPr>
            <a:lvl1pPr algn="l">
              <a:defRPr sz="3200" b="1" i="0">
                <a:latin typeface="+mn-lt"/>
              </a:defRPr>
            </a:lvl1pPr>
          </a:lstStyle>
          <a:p>
            <a:r>
              <a:rPr lang="it-IT" dirty="0"/>
              <a:t>  Art. 48 Direttiva 2009/138/CE ‘’</a:t>
            </a:r>
            <a:r>
              <a:rPr lang="it-IT" dirty="0" err="1"/>
              <a:t>Solvency</a:t>
            </a:r>
            <a:r>
              <a:rPr lang="it-IT" dirty="0"/>
              <a:t> II’’</a:t>
            </a:r>
          </a:p>
        </p:txBody>
      </p:sp>
      <p:graphicFrame>
        <p:nvGraphicFramePr>
          <p:cNvPr id="7" name="Diagramma 6"/>
          <p:cNvGraphicFramePr/>
          <p:nvPr>
            <p:extLst>
              <p:ext uri="{D42A27DB-BD31-4B8C-83A1-F6EECF244321}">
                <p14:modId xmlns:p14="http://schemas.microsoft.com/office/powerpoint/2010/main" xmlns="" val="3698040838"/>
              </p:ext>
            </p:extLst>
          </p:nvPr>
        </p:nvGraphicFramePr>
        <p:xfrm>
          <a:off x="251520" y="908720"/>
          <a:ext cx="856895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asellaDiTesto 1"/>
          <p:cNvSpPr txBox="1"/>
          <p:nvPr/>
        </p:nvSpPr>
        <p:spPr>
          <a:xfrm>
            <a:off x="683568" y="759187"/>
            <a:ext cx="1944216" cy="646331"/>
          </a:xfrm>
          <a:prstGeom prst="rect">
            <a:avLst/>
          </a:prstGeom>
          <a:noFill/>
          <a:ln w="38100">
            <a:solidFill>
              <a:schemeClr val="bg1"/>
            </a:solidFill>
            <a:prstDash val="solid"/>
          </a:ln>
        </p:spPr>
        <p:txBody>
          <a:bodyPr wrap="square" rtlCol="0" anchor="ctr" anchorCtr="1">
            <a:spAutoFit/>
          </a:bodyPr>
          <a:lstStyle/>
          <a:p>
            <a:r>
              <a:rPr lang="it-IT" sz="1800" b="1" i="0" dirty="0" smtClean="0">
                <a:solidFill>
                  <a:schemeClr val="tx2"/>
                </a:solidFill>
                <a:latin typeface="+mn-lt"/>
                <a:cs typeface="Times New Roman" panose="02020603050405020304" pitchFamily="18" charset="0"/>
              </a:rPr>
              <a:t> Redditività dei prodotti</a:t>
            </a:r>
          </a:p>
        </p:txBody>
      </p:sp>
      <p:sp>
        <p:nvSpPr>
          <p:cNvPr id="10" name="CasellaDiTesto 9"/>
          <p:cNvSpPr txBox="1"/>
          <p:nvPr/>
        </p:nvSpPr>
        <p:spPr>
          <a:xfrm>
            <a:off x="3599891" y="764704"/>
            <a:ext cx="1944216" cy="646331"/>
          </a:xfrm>
          <a:prstGeom prst="rect">
            <a:avLst/>
          </a:prstGeom>
          <a:noFill/>
          <a:ln w="38100">
            <a:solidFill>
              <a:schemeClr val="bg1"/>
            </a:solidFill>
            <a:prstDash val="solid"/>
          </a:ln>
        </p:spPr>
        <p:txBody>
          <a:bodyPr wrap="square" rtlCol="0">
            <a:spAutoFit/>
          </a:bodyPr>
          <a:lstStyle/>
          <a:p>
            <a:r>
              <a:rPr lang="it-IT" sz="1800" b="1" i="0" dirty="0" smtClean="0">
                <a:solidFill>
                  <a:schemeClr val="tx2"/>
                </a:solidFill>
                <a:latin typeface="+mn-lt"/>
                <a:cs typeface="Times New Roman" panose="02020603050405020304" pitchFamily="18" charset="0"/>
              </a:rPr>
              <a:t>Politica di riassicurazione</a:t>
            </a:r>
            <a:endParaRPr lang="it-IT" sz="1800" b="1" i="0" dirty="0">
              <a:solidFill>
                <a:schemeClr val="tx2"/>
              </a:solidFill>
              <a:latin typeface="+mn-lt"/>
              <a:cs typeface="Times New Roman" panose="02020603050405020304" pitchFamily="18" charset="0"/>
            </a:endParaRPr>
          </a:p>
        </p:txBody>
      </p:sp>
      <p:sp>
        <p:nvSpPr>
          <p:cNvPr id="11" name="CasellaDiTesto 10"/>
          <p:cNvSpPr txBox="1"/>
          <p:nvPr/>
        </p:nvSpPr>
        <p:spPr>
          <a:xfrm>
            <a:off x="6372200" y="764704"/>
            <a:ext cx="1944216" cy="646331"/>
          </a:xfrm>
          <a:prstGeom prst="rect">
            <a:avLst/>
          </a:prstGeom>
          <a:noFill/>
          <a:ln w="38100">
            <a:solidFill>
              <a:schemeClr val="bg1"/>
            </a:solidFill>
            <a:prstDash val="solid"/>
          </a:ln>
        </p:spPr>
        <p:txBody>
          <a:bodyPr wrap="square" rtlCol="0">
            <a:spAutoFit/>
          </a:bodyPr>
          <a:lstStyle/>
          <a:p>
            <a:r>
              <a:rPr lang="it-IT" sz="1800" b="1" i="0" dirty="0" smtClean="0">
                <a:solidFill>
                  <a:schemeClr val="tx2"/>
                </a:solidFill>
                <a:latin typeface="+mn-lt"/>
                <a:cs typeface="Times New Roman" panose="02020603050405020304" pitchFamily="18" charset="0"/>
              </a:rPr>
              <a:t>Valutazioni ORSA e SCR</a:t>
            </a:r>
            <a:endParaRPr lang="it-IT" sz="1800" b="1" i="0" dirty="0">
              <a:solidFill>
                <a:schemeClr val="tx2"/>
              </a:solidFill>
              <a:latin typeface="+mn-lt"/>
              <a:cs typeface="Times New Roman" panose="02020603050405020304" pitchFamily="18" charset="0"/>
            </a:endParaRPr>
          </a:p>
        </p:txBody>
      </p:sp>
      <p:sp>
        <p:nvSpPr>
          <p:cNvPr id="12"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4</a:t>
            </a:fld>
            <a:endParaRPr lang="en-US" dirty="0" smtClean="0">
              <a:cs typeface="Arial" pitchFamily="34" charset="0"/>
            </a:endParaRPr>
          </a:p>
        </p:txBody>
      </p:sp>
      <p:pic>
        <p:nvPicPr>
          <p:cNvPr id="14" name="Picture 45"/>
          <p:cNvPicPr>
            <a:picLocks noChangeAspect="1" noChangeArrowheads="1"/>
          </p:cNvPicPr>
          <p:nvPr/>
        </p:nvPicPr>
        <p:blipFill>
          <a:blip r:embed="rId7" cstate="print">
            <a:extLst>
              <a:ext uri="{BEBA8EAE-BF5A-486C-A8C5-ECC9F3942E4B}">
                <a14:imgProps xmlns:a14="http://schemas.microsoft.com/office/drawing/2010/main" xmlns="">
                  <a14:imgLayer r:embed="rId8">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285758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07503" y="1124744"/>
            <a:ext cx="8928993" cy="48965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endParaRPr lang="it-IT" sz="3200" b="1" dirty="0" smtClean="0">
              <a:solidFill>
                <a:schemeClr val="tx1"/>
              </a:solidFill>
              <a:sym typeface="Wingdings" panose="05000000000000000000" pitchFamily="2" charset="2"/>
            </a:endParaRPr>
          </a:p>
          <a:p>
            <a:pPr marL="457200" indent="-457200" algn="just">
              <a:buFont typeface="Arial" panose="020B0604020202020204" pitchFamily="34" charset="0"/>
              <a:buChar char="•"/>
            </a:pPr>
            <a:r>
              <a:rPr lang="it-IT" sz="3200" b="1" dirty="0" smtClean="0">
                <a:solidFill>
                  <a:schemeClr val="tx1"/>
                </a:solidFill>
                <a:sym typeface="Wingdings" panose="05000000000000000000" pitchFamily="2" charset="2"/>
              </a:rPr>
              <a:t>Compiti della funzione attuariale:</a:t>
            </a:r>
          </a:p>
          <a:p>
            <a:pPr marL="457200" indent="-457200" algn="just">
              <a:buFont typeface="Arial" panose="020B0604020202020204" pitchFamily="34" charset="0"/>
              <a:buChar char="•"/>
            </a:pPr>
            <a:endParaRPr lang="it-IT" sz="3200" dirty="0" smtClean="0">
              <a:solidFill>
                <a:schemeClr val="tx1"/>
              </a:solidFill>
              <a:sym typeface="Wingdings" panose="05000000000000000000" pitchFamily="2" charset="2"/>
            </a:endParaRPr>
          </a:p>
          <a:p>
            <a:pPr marL="1371600" lvl="2" indent="-457200" algn="just">
              <a:buFont typeface="+mj-lt"/>
              <a:buAutoNum type="arabicPeriod"/>
            </a:pPr>
            <a:r>
              <a:rPr lang="it-IT" sz="2400" dirty="0" smtClean="0">
                <a:solidFill>
                  <a:schemeClr val="tx1"/>
                </a:solidFill>
                <a:sym typeface="Wingdings" panose="05000000000000000000" pitchFamily="2" charset="2"/>
              </a:rPr>
              <a:t>Modellizzazione </a:t>
            </a:r>
            <a:r>
              <a:rPr lang="it-IT" sz="2400" dirty="0">
                <a:solidFill>
                  <a:schemeClr val="tx1"/>
                </a:solidFill>
                <a:sym typeface="Wingdings" panose="05000000000000000000" pitchFamily="2" charset="2"/>
              </a:rPr>
              <a:t>dei rischi ai fini del calcolo del Solvency Capital </a:t>
            </a:r>
            <a:r>
              <a:rPr lang="it-IT" sz="2400" dirty="0" err="1">
                <a:solidFill>
                  <a:schemeClr val="tx1"/>
                </a:solidFill>
                <a:sym typeface="Wingdings" panose="05000000000000000000" pitchFamily="2" charset="2"/>
              </a:rPr>
              <a:t>Requirement</a:t>
            </a:r>
            <a:r>
              <a:rPr lang="it-IT" sz="2400" dirty="0">
                <a:solidFill>
                  <a:schemeClr val="tx1"/>
                </a:solidFill>
                <a:sym typeface="Wingdings" panose="05000000000000000000" pitchFamily="2" charset="2"/>
              </a:rPr>
              <a:t> </a:t>
            </a:r>
            <a:r>
              <a:rPr lang="it-IT" sz="2400" dirty="0" smtClean="0">
                <a:solidFill>
                  <a:schemeClr val="tx1"/>
                </a:solidFill>
                <a:sym typeface="Wingdings" panose="05000000000000000000" pitchFamily="2" charset="2"/>
              </a:rPr>
              <a:t>(SCR)</a:t>
            </a:r>
          </a:p>
          <a:p>
            <a:pPr marL="1371600" lvl="2" indent="-457200" algn="just">
              <a:buFont typeface="+mj-lt"/>
              <a:buAutoNum type="arabicPeriod"/>
            </a:pPr>
            <a:r>
              <a:rPr lang="it-IT" sz="2400" dirty="0">
                <a:solidFill>
                  <a:schemeClr val="tx1"/>
                </a:solidFill>
                <a:sym typeface="Wingdings" panose="05000000000000000000" pitchFamily="2" charset="2"/>
              </a:rPr>
              <a:t>Modellizzazione dei rischi ai fini delle valutazioni </a:t>
            </a:r>
            <a:r>
              <a:rPr lang="it-IT" sz="2400" dirty="0" err="1">
                <a:solidFill>
                  <a:schemeClr val="tx1"/>
                </a:solidFill>
                <a:sym typeface="Wingdings" panose="05000000000000000000" pitchFamily="2" charset="2"/>
              </a:rPr>
              <a:t>Own</a:t>
            </a:r>
            <a:r>
              <a:rPr lang="it-IT" sz="2400" dirty="0">
                <a:solidFill>
                  <a:schemeClr val="tx1"/>
                </a:solidFill>
                <a:sym typeface="Wingdings" panose="05000000000000000000" pitchFamily="2" charset="2"/>
              </a:rPr>
              <a:t> Risk Solvency </a:t>
            </a:r>
            <a:r>
              <a:rPr lang="it-IT" sz="2400" dirty="0" smtClean="0">
                <a:solidFill>
                  <a:schemeClr val="tx1"/>
                </a:solidFill>
                <a:sym typeface="Wingdings" panose="05000000000000000000" pitchFamily="2" charset="2"/>
              </a:rPr>
              <a:t>Assessment (ORSA)</a:t>
            </a:r>
          </a:p>
          <a:p>
            <a:pPr marL="1371600" lvl="2" indent="-457200" algn="just">
              <a:buFont typeface="+mj-lt"/>
              <a:buAutoNum type="arabicPeriod"/>
            </a:pPr>
            <a:r>
              <a:rPr lang="it-IT" sz="2400" dirty="0" smtClean="0">
                <a:solidFill>
                  <a:schemeClr val="tx1"/>
                </a:solidFill>
                <a:sym typeface="Wingdings" panose="05000000000000000000" pitchFamily="2" charset="2"/>
              </a:rPr>
              <a:t>Scegliere la migliore strategia riassicurativa al fine di contenere il rischio e massimizzare la redditività</a:t>
            </a:r>
          </a:p>
          <a:p>
            <a:pPr marL="1371600" lvl="2" indent="-457200" algn="just">
              <a:buFont typeface="+mj-lt"/>
              <a:buAutoNum type="arabicPeriod"/>
            </a:pPr>
            <a:r>
              <a:rPr lang="it-IT" sz="2400" dirty="0">
                <a:solidFill>
                  <a:schemeClr val="tx1"/>
                </a:solidFill>
                <a:sym typeface="Wingdings" panose="05000000000000000000" pitchFamily="2" charset="2"/>
              </a:rPr>
              <a:t>Valutare il costo </a:t>
            </a:r>
            <a:r>
              <a:rPr lang="it-IT" sz="2400" dirty="0" smtClean="0">
                <a:solidFill>
                  <a:schemeClr val="tx1"/>
                </a:solidFill>
                <a:sym typeface="Wingdings" panose="05000000000000000000" pitchFamily="2" charset="2"/>
              </a:rPr>
              <a:t>derivante </a:t>
            </a:r>
            <a:r>
              <a:rPr lang="it-IT" sz="2400" dirty="0">
                <a:solidFill>
                  <a:schemeClr val="tx1"/>
                </a:solidFill>
                <a:sym typeface="Wingdings" panose="05000000000000000000" pitchFamily="2" charset="2"/>
              </a:rPr>
              <a:t>dall’assorbimento di capitale </a:t>
            </a:r>
            <a:r>
              <a:rPr lang="it-IT" sz="2400" dirty="0" smtClean="0">
                <a:solidFill>
                  <a:schemeClr val="tx1"/>
                </a:solidFill>
                <a:sym typeface="Wingdings" panose="05000000000000000000" pitchFamily="2" charset="2"/>
              </a:rPr>
              <a:t>(</a:t>
            </a:r>
            <a:r>
              <a:rPr lang="it-IT" sz="2400" dirty="0" err="1" smtClean="0">
                <a:solidFill>
                  <a:schemeClr val="tx1"/>
                </a:solidFill>
                <a:sym typeface="Wingdings" panose="05000000000000000000" pitchFamily="2" charset="2"/>
              </a:rPr>
              <a:t>CoC</a:t>
            </a:r>
            <a:r>
              <a:rPr lang="it-IT" sz="2400" dirty="0" smtClean="0">
                <a:solidFill>
                  <a:schemeClr val="tx1"/>
                </a:solidFill>
                <a:sym typeface="Wingdings" panose="05000000000000000000" pitchFamily="2" charset="2"/>
              </a:rPr>
              <a:t>)</a:t>
            </a:r>
          </a:p>
          <a:p>
            <a:pPr marL="1371600" lvl="2" indent="-457200" algn="just">
              <a:buFont typeface="+mj-lt"/>
              <a:buAutoNum type="arabicPeriod"/>
            </a:pPr>
            <a:r>
              <a:rPr lang="it-IT" sz="2400" dirty="0">
                <a:solidFill>
                  <a:schemeClr val="tx1"/>
                </a:solidFill>
                <a:sym typeface="Wingdings" panose="05000000000000000000" pitchFamily="2" charset="2"/>
              </a:rPr>
              <a:t>Valutare la redditività del </a:t>
            </a:r>
            <a:r>
              <a:rPr lang="it-IT" sz="2400" dirty="0" smtClean="0">
                <a:solidFill>
                  <a:schemeClr val="tx1"/>
                </a:solidFill>
                <a:sym typeface="Wingdings" panose="05000000000000000000" pitchFamily="2" charset="2"/>
              </a:rPr>
              <a:t>prodotto al netto del </a:t>
            </a:r>
            <a:r>
              <a:rPr lang="it-IT" sz="2400" dirty="0" err="1" smtClean="0">
                <a:solidFill>
                  <a:schemeClr val="tx1"/>
                </a:solidFill>
                <a:sym typeface="Wingdings" panose="05000000000000000000" pitchFamily="2" charset="2"/>
              </a:rPr>
              <a:t>CoC</a:t>
            </a:r>
            <a:r>
              <a:rPr lang="it-IT" sz="2400" dirty="0" smtClean="0">
                <a:solidFill>
                  <a:schemeClr val="tx1"/>
                </a:solidFill>
                <a:sym typeface="Wingdings" panose="05000000000000000000" pitchFamily="2" charset="2"/>
              </a:rPr>
              <a:t> e della riassicurazione</a:t>
            </a:r>
            <a:endParaRPr lang="it-IT" sz="2400" dirty="0">
              <a:solidFill>
                <a:schemeClr val="tx1"/>
              </a:solidFill>
              <a:sym typeface="Wingdings" panose="05000000000000000000" pitchFamily="2" charset="2"/>
            </a:endParaRPr>
          </a:p>
          <a:p>
            <a:pPr marL="1371600" lvl="2" indent="-457200" algn="just">
              <a:buFont typeface="Arial" panose="020B0604020202020204" pitchFamily="34" charset="0"/>
              <a:buChar char="•"/>
            </a:pPr>
            <a:endParaRPr lang="it-IT" sz="2000" dirty="0" smtClean="0">
              <a:solidFill>
                <a:schemeClr val="tx1"/>
              </a:solidFill>
              <a:sym typeface="Wingdings" panose="05000000000000000000" pitchFamily="2" charset="2"/>
            </a:endParaRPr>
          </a:p>
          <a:p>
            <a:pPr lvl="2" algn="just"/>
            <a:endParaRPr lang="it-IT" sz="2000" dirty="0">
              <a:solidFill>
                <a:schemeClr val="tx1"/>
              </a:solidFill>
              <a:sym typeface="Wingdings" panose="05000000000000000000" pitchFamily="2" charset="2"/>
            </a:endParaRPr>
          </a:p>
          <a:p>
            <a:pPr lvl="2" algn="just"/>
            <a:r>
              <a:rPr lang="it-IT" sz="3200" dirty="0" smtClean="0">
                <a:solidFill>
                  <a:schemeClr val="tx1"/>
                </a:solidFill>
                <a:sym typeface="Wingdings" panose="05000000000000000000" pitchFamily="2" charset="2"/>
              </a:rPr>
              <a:t> </a:t>
            </a:r>
            <a:endParaRPr lang="it-IT" sz="3200" dirty="0">
              <a:solidFill>
                <a:schemeClr val="tx1"/>
              </a:solidFill>
            </a:endParaRPr>
          </a:p>
        </p:txBody>
      </p:sp>
      <p:sp>
        <p:nvSpPr>
          <p:cNvPr id="5" name="CasellaDiTesto 4"/>
          <p:cNvSpPr txBox="1"/>
          <p:nvPr/>
        </p:nvSpPr>
        <p:spPr>
          <a:xfrm>
            <a:off x="108387" y="188640"/>
            <a:ext cx="8712085" cy="104644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defRPr/>
            </a:pPr>
            <a:r>
              <a:rPr lang="it-IT" sz="3100" b="1" i="0" dirty="0">
                <a:latin typeface="+mn-lt"/>
              </a:rPr>
              <a:t>Case </a:t>
            </a:r>
            <a:r>
              <a:rPr lang="it-IT" sz="3100" b="1" i="0" dirty="0" err="1">
                <a:latin typeface="+mn-lt"/>
              </a:rPr>
              <a:t>Study</a:t>
            </a:r>
            <a:r>
              <a:rPr lang="it-IT" sz="3100" b="1" i="0" dirty="0">
                <a:latin typeface="+mn-lt"/>
              </a:rPr>
              <a:t>: Le valutazioni della funzione attuariale in caso di emissione di un nuovo prodotto</a:t>
            </a:r>
          </a:p>
        </p:txBody>
      </p:sp>
      <p:sp>
        <p:nvSpPr>
          <p:cNvPr id="7"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5</a:t>
            </a:fld>
            <a:endParaRPr lang="en-US" dirty="0" smtClean="0">
              <a:cs typeface="Arial" pitchFamily="34" charset="0"/>
            </a:endParaRPr>
          </a:p>
        </p:txBody>
      </p:sp>
      <p:pic>
        <p:nvPicPr>
          <p:cNvPr id="8" name="Picture 45"/>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8720192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62614" y="764704"/>
            <a:ext cx="8784976" cy="5688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400" b="1" dirty="0" smtClean="0">
                <a:solidFill>
                  <a:schemeClr val="tx1"/>
                </a:solidFill>
                <a:sym typeface="Wingdings" panose="05000000000000000000" pitchFamily="2" charset="2"/>
              </a:rPr>
              <a:t>Obbiettivo:</a:t>
            </a:r>
          </a:p>
          <a:p>
            <a:pPr algn="just"/>
            <a:r>
              <a:rPr lang="it-IT" sz="2000" i="0" dirty="0" smtClean="0">
                <a:solidFill>
                  <a:schemeClr val="tx1"/>
                </a:solidFill>
                <a:sym typeface="Wingdings" panose="05000000000000000000" pitchFamily="2" charset="2"/>
              </a:rPr>
              <a:t>Valutare il profilo di rischio-rendimento per la Compagnia derivante dall’emissione di un nuovo prodotto, al variare di determinate caratteristiche del prodotto e del trattato di riassicurazione, in termini di:</a:t>
            </a:r>
          </a:p>
          <a:p>
            <a:pPr marL="800100" lvl="1" indent="-342900" algn="just">
              <a:buFont typeface="Arial" panose="020B0604020202020204" pitchFamily="34" charset="0"/>
              <a:buChar char="•"/>
            </a:pPr>
            <a:r>
              <a:rPr lang="it-IT" sz="1900" i="0" dirty="0" smtClean="0">
                <a:solidFill>
                  <a:schemeClr val="tx1"/>
                </a:solidFill>
                <a:sym typeface="Wingdings" panose="05000000000000000000" pitchFamily="2" charset="2"/>
              </a:rPr>
              <a:t>Utili futuri attesi</a:t>
            </a:r>
          </a:p>
          <a:p>
            <a:pPr marL="800100" lvl="1" indent="-342900" algn="just">
              <a:buFont typeface="Arial" panose="020B0604020202020204" pitchFamily="34" charset="0"/>
              <a:buChar char="•"/>
            </a:pPr>
            <a:r>
              <a:rPr lang="it-IT" sz="1900" i="0" dirty="0" smtClean="0">
                <a:solidFill>
                  <a:schemeClr val="tx1"/>
                </a:solidFill>
                <a:sym typeface="Wingdings" panose="05000000000000000000" pitchFamily="2" charset="2"/>
              </a:rPr>
              <a:t>Perdita potenziale massima con un livello di confidenza del 99,5% (</a:t>
            </a:r>
            <a:r>
              <a:rPr lang="it-IT" sz="1900" i="0" dirty="0" err="1" smtClean="0">
                <a:solidFill>
                  <a:schemeClr val="tx1"/>
                </a:solidFill>
                <a:sym typeface="Wingdings" panose="05000000000000000000" pitchFamily="2" charset="2"/>
              </a:rPr>
              <a:t>Solvency</a:t>
            </a:r>
            <a:r>
              <a:rPr lang="it-IT" sz="1900" i="0" dirty="0" smtClean="0">
                <a:solidFill>
                  <a:schemeClr val="tx1"/>
                </a:solidFill>
                <a:sym typeface="Wingdings" panose="05000000000000000000" pitchFamily="2" charset="2"/>
              </a:rPr>
              <a:t> 2)</a:t>
            </a:r>
          </a:p>
          <a:p>
            <a:pPr marL="800100" lvl="1" indent="-342900" algn="just">
              <a:buFont typeface="Arial" panose="020B0604020202020204" pitchFamily="34" charset="0"/>
              <a:buChar char="•"/>
            </a:pPr>
            <a:r>
              <a:rPr lang="it-IT" sz="1900" i="0" dirty="0" smtClean="0">
                <a:solidFill>
                  <a:schemeClr val="tx1"/>
                </a:solidFill>
                <a:sym typeface="Wingdings" panose="05000000000000000000" pitchFamily="2" charset="2"/>
              </a:rPr>
              <a:t>Calcolo degli SCR per il Premium Risk e per il CAT Risk secondo la formula standard </a:t>
            </a:r>
          </a:p>
          <a:p>
            <a:pPr algn="just"/>
            <a:endParaRPr lang="it-IT" sz="2000" dirty="0">
              <a:solidFill>
                <a:schemeClr val="tx1"/>
              </a:solidFill>
              <a:sym typeface="Wingdings" panose="05000000000000000000" pitchFamily="2" charset="2"/>
            </a:endParaRPr>
          </a:p>
          <a:p>
            <a:pPr algn="just"/>
            <a:r>
              <a:rPr lang="it-IT" sz="2400" b="1" dirty="0" smtClean="0">
                <a:solidFill>
                  <a:schemeClr val="tx1"/>
                </a:solidFill>
                <a:sym typeface="Wingdings" panose="05000000000000000000" pitchFamily="2" charset="2"/>
              </a:rPr>
              <a:t>Fasi di lavoro:</a:t>
            </a:r>
          </a:p>
          <a:p>
            <a:pPr marL="914400" lvl="1" indent="-457200" algn="just">
              <a:buFont typeface="+mj-lt"/>
              <a:buAutoNum type="arabicPeriod"/>
            </a:pPr>
            <a:r>
              <a:rPr lang="it-IT" sz="2000" i="0" dirty="0" smtClean="0">
                <a:solidFill>
                  <a:schemeClr val="tx1"/>
                </a:solidFill>
                <a:sym typeface="Wingdings" panose="05000000000000000000" pitchFamily="2" charset="2"/>
              </a:rPr>
              <a:t>Simulazione dell’ammontare dei sinistri anno per anno</a:t>
            </a:r>
          </a:p>
          <a:p>
            <a:pPr marL="914400" lvl="1" indent="-457200" algn="just">
              <a:buFont typeface="+mj-lt"/>
              <a:buAutoNum type="arabicPeriod"/>
            </a:pPr>
            <a:r>
              <a:rPr lang="it-IT" sz="2000" i="0" dirty="0" smtClean="0">
                <a:solidFill>
                  <a:schemeClr val="tx1"/>
                </a:solidFill>
                <a:sym typeface="Wingdings" panose="05000000000000000000" pitchFamily="2" charset="2"/>
              </a:rPr>
              <a:t>Proiezione del conto tecnico del prodotto su un orizzonte temporale di 5 anni (medio termine) al lordo e al netto della riassicurazione</a:t>
            </a:r>
          </a:p>
          <a:p>
            <a:pPr marL="914400" lvl="1" indent="-457200" algn="just">
              <a:buFont typeface="+mj-lt"/>
              <a:buAutoNum type="arabicPeriod"/>
            </a:pPr>
            <a:r>
              <a:rPr lang="it-IT" sz="2000" i="0" dirty="0" smtClean="0">
                <a:solidFill>
                  <a:schemeClr val="tx1"/>
                </a:solidFill>
                <a:sym typeface="Wingdings" panose="05000000000000000000" pitchFamily="2" charset="2"/>
              </a:rPr>
              <a:t>Calcolo degli SCR Premium e CAT secondo la formula Standard</a:t>
            </a:r>
          </a:p>
          <a:p>
            <a:pPr marL="342900" indent="-342900" algn="just">
              <a:buFont typeface="Arial" panose="020B0604020202020204" pitchFamily="34" charset="0"/>
              <a:buChar char="•"/>
            </a:pPr>
            <a:endParaRPr lang="it-IT" sz="2000" dirty="0">
              <a:solidFill>
                <a:schemeClr val="tx1"/>
              </a:solidFill>
              <a:sym typeface="Wingdings" panose="05000000000000000000" pitchFamily="2" charset="2"/>
            </a:endParaRPr>
          </a:p>
          <a:p>
            <a:pPr algn="just"/>
            <a:endParaRPr lang="it-IT" sz="2000" dirty="0">
              <a:solidFill>
                <a:schemeClr val="tx1"/>
              </a:solidFill>
              <a:sym typeface="Wingdings" panose="05000000000000000000" pitchFamily="2" charset="2"/>
            </a:endParaRPr>
          </a:p>
          <a:p>
            <a:pPr algn="just"/>
            <a:r>
              <a:rPr lang="it-IT" sz="2000" dirty="0" smtClean="0">
                <a:solidFill>
                  <a:schemeClr val="tx1"/>
                </a:solidFill>
                <a:sym typeface="Wingdings" panose="05000000000000000000" pitchFamily="2" charset="2"/>
              </a:rPr>
              <a:t> </a:t>
            </a:r>
          </a:p>
        </p:txBody>
      </p:sp>
      <p:sp>
        <p:nvSpPr>
          <p:cNvPr id="7" name="CasellaDiTesto 6"/>
          <p:cNvSpPr txBox="1"/>
          <p:nvPr/>
        </p:nvSpPr>
        <p:spPr>
          <a:xfrm>
            <a:off x="0" y="0"/>
            <a:ext cx="8388350"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3600" b="1" i="0" dirty="0">
                <a:latin typeface="+mn-lt"/>
              </a:rPr>
              <a:t>Case </a:t>
            </a:r>
            <a:r>
              <a:rPr lang="it-IT" sz="3600" b="1" i="0" dirty="0" err="1">
                <a:latin typeface="+mn-lt"/>
              </a:rPr>
              <a:t>Study</a:t>
            </a:r>
            <a:r>
              <a:rPr lang="it-IT" sz="3600" b="1" i="0" dirty="0">
                <a:latin typeface="+mn-lt"/>
              </a:rPr>
              <a:t>: </a:t>
            </a:r>
            <a:r>
              <a:rPr lang="it-IT" sz="3600" b="1" i="0" dirty="0" smtClean="0">
                <a:latin typeface="+mn-lt"/>
              </a:rPr>
              <a:t>Fasi di Lavoro</a:t>
            </a:r>
            <a:endParaRPr lang="it-IT" sz="3600" b="1" i="0" dirty="0">
              <a:latin typeface="+mn-lt"/>
            </a:endParaRPr>
          </a:p>
        </p:txBody>
      </p:sp>
      <p:sp>
        <p:nvSpPr>
          <p:cNvPr id="5"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6</a:t>
            </a:fld>
            <a:endParaRPr lang="en-US" dirty="0" smtClean="0">
              <a:cs typeface="Arial" pitchFamily="34" charset="0"/>
            </a:endParaRPr>
          </a:p>
        </p:txBody>
      </p:sp>
      <p:pic>
        <p:nvPicPr>
          <p:cNvPr id="9" name="Picture 45"/>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35230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07503" y="799789"/>
            <a:ext cx="8928993" cy="58695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000" b="1" dirty="0" smtClean="0">
                <a:solidFill>
                  <a:schemeClr val="tx1"/>
                </a:solidFill>
                <a:latin typeface="+mj-lt"/>
                <a:cs typeface="Times New Roman" panose="02020603050405020304" pitchFamily="18" charset="0"/>
                <a:sym typeface="Wingdings" panose="05000000000000000000" pitchFamily="2" charset="2"/>
              </a:rPr>
              <a:t> Prodotto Incendio con le seguenti varianti:</a:t>
            </a:r>
          </a:p>
          <a:p>
            <a:pPr marL="971550" lvl="1" indent="-51435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Premio annuo con durata di 5 anni</a:t>
            </a:r>
          </a:p>
          <a:p>
            <a:pPr marL="971550" lvl="1" indent="-51435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Premio annuo con durata annuale e clausola di tacito rinnovo</a:t>
            </a:r>
          </a:p>
          <a:p>
            <a:pPr algn="just"/>
            <a:endParaRPr lang="it-IT" sz="2000" i="0" dirty="0" smtClean="0">
              <a:solidFill>
                <a:schemeClr val="tx1"/>
              </a:solidFill>
              <a:latin typeface="+mj-lt"/>
              <a:cs typeface="Times New Roman" panose="02020603050405020304" pitchFamily="18" charset="0"/>
              <a:sym typeface="Wingdings" panose="05000000000000000000" pitchFamily="2" charset="2"/>
            </a:endParaRPr>
          </a:p>
          <a:p>
            <a:pPr algn="just"/>
            <a:r>
              <a:rPr lang="it-IT" sz="2000" b="1" dirty="0" smtClean="0">
                <a:solidFill>
                  <a:schemeClr val="tx1"/>
                </a:solidFill>
                <a:latin typeface="+mj-lt"/>
                <a:cs typeface="Times New Roman" panose="02020603050405020304" pitchFamily="18" charset="0"/>
                <a:sym typeface="Wingdings" panose="05000000000000000000" pitchFamily="2" charset="2"/>
              </a:rPr>
              <a:t> Strategie di mitigazione del rischio:</a:t>
            </a:r>
          </a:p>
          <a:p>
            <a:pPr marL="971550" lvl="1" indent="-51435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Trattato riassicurativo Quota Share (aliquota al 85%)</a:t>
            </a:r>
          </a:p>
          <a:p>
            <a:pPr marL="971550" lvl="1" indent="-51435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Trattato riassicurativo XL per rischio (Priorità €20.000 – Portata € 230.000)</a:t>
            </a:r>
          </a:p>
          <a:p>
            <a:pPr algn="just"/>
            <a:endParaRPr lang="it-IT" sz="2000" dirty="0" smtClean="0">
              <a:solidFill>
                <a:schemeClr val="tx1"/>
              </a:solidFill>
              <a:latin typeface="+mj-lt"/>
              <a:cs typeface="Times New Roman" panose="02020603050405020304" pitchFamily="18" charset="0"/>
              <a:sym typeface="Wingdings" panose="05000000000000000000" pitchFamily="2" charset="2"/>
            </a:endParaRPr>
          </a:p>
          <a:p>
            <a:pPr algn="just"/>
            <a:r>
              <a:rPr lang="it-IT" sz="2000" b="1" dirty="0" smtClean="0">
                <a:solidFill>
                  <a:schemeClr val="tx1"/>
                </a:solidFill>
                <a:latin typeface="+mj-lt"/>
                <a:cs typeface="Times New Roman" panose="02020603050405020304" pitchFamily="18" charset="0"/>
                <a:sym typeface="Wingdings" panose="05000000000000000000" pitchFamily="2" charset="2"/>
              </a:rPr>
              <a:t> Caratteristiche principali del portafoglio:</a:t>
            </a:r>
          </a:p>
          <a:p>
            <a:pPr marL="800100" lvl="1" indent="-34290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New business: 1000 rischi </a:t>
            </a:r>
          </a:p>
          <a:p>
            <a:pPr marL="800100" lvl="1" indent="-342900" algn="just">
              <a:buFont typeface="Arial" panose="020B0604020202020204" pitchFamily="34" charset="0"/>
              <a:buChar char="•"/>
            </a:pPr>
            <a:r>
              <a:rPr lang="it-IT" sz="2000" b="1" i="0" dirty="0" smtClean="0">
                <a:solidFill>
                  <a:schemeClr val="tx1"/>
                </a:solidFill>
                <a:latin typeface="+mj-lt"/>
                <a:cs typeface="Times New Roman" panose="02020603050405020304" pitchFamily="18" charset="0"/>
                <a:sym typeface="Wingdings" panose="05000000000000000000" pitchFamily="2" charset="2"/>
              </a:rPr>
              <a:t>Premio di tariffa </a:t>
            </a:r>
            <a:r>
              <a:rPr lang="it-IT" sz="2000" i="0" dirty="0" smtClean="0">
                <a:solidFill>
                  <a:schemeClr val="tx1"/>
                </a:solidFill>
                <a:latin typeface="+mj-lt"/>
                <a:cs typeface="Times New Roman" panose="02020603050405020304" pitchFamily="18" charset="0"/>
                <a:sym typeface="Wingdings" panose="05000000000000000000" pitchFamily="2" charset="2"/>
              </a:rPr>
              <a:t>periodico (annuo in caso di tacito rinnovo) di 147 € </a:t>
            </a:r>
          </a:p>
          <a:p>
            <a:pPr marL="800100" lvl="1" indent="-342900" algn="just">
              <a:buFont typeface="Arial" panose="020B0604020202020204" pitchFamily="34" charset="0"/>
              <a:buChar char="•"/>
            </a:pPr>
            <a:r>
              <a:rPr lang="it-IT" sz="2000" b="1" i="0" dirty="0">
                <a:solidFill>
                  <a:schemeClr val="tx1"/>
                </a:solidFill>
                <a:cs typeface="Times New Roman" panose="02020603050405020304" pitchFamily="18" charset="0"/>
                <a:sym typeface="Wingdings" panose="05000000000000000000" pitchFamily="2" charset="2"/>
              </a:rPr>
              <a:t>Premio </a:t>
            </a:r>
            <a:r>
              <a:rPr lang="it-IT" sz="2000" b="1" i="0" dirty="0" smtClean="0">
                <a:solidFill>
                  <a:schemeClr val="tx1"/>
                </a:solidFill>
                <a:cs typeface="Times New Roman" panose="02020603050405020304" pitchFamily="18" charset="0"/>
                <a:sym typeface="Wingdings" panose="05000000000000000000" pitchFamily="2" charset="2"/>
              </a:rPr>
              <a:t>puro </a:t>
            </a:r>
            <a:r>
              <a:rPr lang="it-IT" sz="2000" i="0" dirty="0" smtClean="0">
                <a:solidFill>
                  <a:schemeClr val="tx1"/>
                </a:solidFill>
                <a:cs typeface="Times New Roman" panose="02020603050405020304" pitchFamily="18" charset="0"/>
                <a:sym typeface="Wingdings" panose="05000000000000000000" pitchFamily="2" charset="2"/>
              </a:rPr>
              <a:t>periodico </a:t>
            </a:r>
            <a:r>
              <a:rPr lang="it-IT" sz="2000" i="0" dirty="0">
                <a:solidFill>
                  <a:schemeClr val="tx1"/>
                </a:solidFill>
                <a:cs typeface="Times New Roman" panose="02020603050405020304" pitchFamily="18" charset="0"/>
                <a:sym typeface="Wingdings" panose="05000000000000000000" pitchFamily="2" charset="2"/>
              </a:rPr>
              <a:t>(annuo in caso di tacito rinnovo) di </a:t>
            </a:r>
            <a:r>
              <a:rPr lang="it-IT" sz="2000" i="0" dirty="0" smtClean="0">
                <a:solidFill>
                  <a:schemeClr val="tx1"/>
                </a:solidFill>
                <a:cs typeface="Times New Roman" panose="02020603050405020304" pitchFamily="18" charset="0"/>
                <a:sym typeface="Wingdings" panose="05000000000000000000" pitchFamily="2" charset="2"/>
              </a:rPr>
              <a:t>100 </a:t>
            </a:r>
            <a:r>
              <a:rPr lang="it-IT" sz="2000" i="0" dirty="0">
                <a:solidFill>
                  <a:schemeClr val="tx1"/>
                </a:solidFill>
                <a:cs typeface="Times New Roman" panose="02020603050405020304" pitchFamily="18" charset="0"/>
                <a:sym typeface="Wingdings" panose="05000000000000000000" pitchFamily="2" charset="2"/>
              </a:rPr>
              <a:t>€</a:t>
            </a:r>
            <a:endParaRPr lang="it-IT" sz="2000" i="0" dirty="0" smtClean="0">
              <a:solidFill>
                <a:schemeClr val="tx1"/>
              </a:solidFill>
              <a:latin typeface="+mj-lt"/>
              <a:cs typeface="Times New Roman" panose="02020603050405020304" pitchFamily="18" charset="0"/>
              <a:sym typeface="Wingdings" panose="05000000000000000000" pitchFamily="2" charset="2"/>
            </a:endParaRPr>
          </a:p>
          <a:p>
            <a:pPr marL="800100" lvl="1" indent="-342900" algn="just">
              <a:buFont typeface="Arial" panose="020B0604020202020204" pitchFamily="34" charset="0"/>
              <a:buChar char="•"/>
            </a:pPr>
            <a:r>
              <a:rPr lang="it-IT" sz="2000" b="1" i="0" dirty="0" smtClean="0">
                <a:solidFill>
                  <a:schemeClr val="tx1"/>
                </a:solidFill>
                <a:latin typeface="+mj-lt"/>
                <a:cs typeface="Times New Roman" panose="02020603050405020304" pitchFamily="18" charset="0"/>
                <a:sym typeface="Wingdings" panose="05000000000000000000" pitchFamily="2" charset="2"/>
              </a:rPr>
              <a:t>Loss Ratio stocastico </a:t>
            </a:r>
            <a:r>
              <a:rPr lang="it-IT" sz="2000" i="0" dirty="0" smtClean="0">
                <a:solidFill>
                  <a:schemeClr val="tx1"/>
                </a:solidFill>
                <a:latin typeface="+mj-lt"/>
                <a:cs typeface="Times New Roman" panose="02020603050405020304" pitchFamily="18" charset="0"/>
                <a:sym typeface="Wingdings" panose="05000000000000000000" pitchFamily="2" charset="2"/>
              </a:rPr>
              <a:t>distribuito come un </a:t>
            </a:r>
            <a:r>
              <a:rPr lang="it-IT" sz="2000" i="0" dirty="0" err="1">
                <a:solidFill>
                  <a:schemeClr val="tx1"/>
                </a:solidFill>
                <a:latin typeface="+mj-lt"/>
                <a:cs typeface="Times New Roman" panose="02020603050405020304" pitchFamily="18" charset="0"/>
                <a:sym typeface="Wingdings" panose="05000000000000000000" pitchFamily="2" charset="2"/>
              </a:rPr>
              <a:t>l</a:t>
            </a:r>
            <a:r>
              <a:rPr lang="it-IT" sz="2000" i="0" dirty="0" err="1" smtClean="0">
                <a:solidFill>
                  <a:schemeClr val="tx1"/>
                </a:solidFill>
                <a:latin typeface="+mj-lt"/>
                <a:cs typeface="Times New Roman" panose="02020603050405020304" pitchFamily="18" charset="0"/>
                <a:sym typeface="Wingdings" panose="05000000000000000000" pitchFamily="2" charset="2"/>
              </a:rPr>
              <a:t>ogNormale</a:t>
            </a:r>
            <a:r>
              <a:rPr lang="it-IT" sz="2000" i="0" dirty="0" smtClean="0">
                <a:solidFill>
                  <a:schemeClr val="tx1"/>
                </a:solidFill>
                <a:latin typeface="+mj-lt"/>
                <a:cs typeface="Times New Roman" panose="02020603050405020304" pitchFamily="18" charset="0"/>
                <a:sym typeface="Wingdings" panose="05000000000000000000" pitchFamily="2" charset="2"/>
              </a:rPr>
              <a:t> con: </a:t>
            </a:r>
          </a:p>
          <a:p>
            <a:pPr marL="1257300" lvl="2" indent="-34290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E(LR)=</a:t>
            </a:r>
            <a:r>
              <a:rPr lang="it-IT" sz="2000" i="0" dirty="0">
                <a:solidFill>
                  <a:schemeClr val="tx1"/>
                </a:solidFill>
                <a:latin typeface="+mj-lt"/>
                <a:cs typeface="Times New Roman" panose="02020603050405020304" pitchFamily="18" charset="0"/>
                <a:sym typeface="Wingdings" panose="05000000000000000000" pitchFamily="2" charset="2"/>
              </a:rPr>
              <a:t>4</a:t>
            </a:r>
            <a:r>
              <a:rPr lang="it-IT" sz="2000" i="0" dirty="0" smtClean="0">
                <a:solidFill>
                  <a:schemeClr val="tx1"/>
                </a:solidFill>
                <a:latin typeface="+mj-lt"/>
                <a:cs typeface="Times New Roman" panose="02020603050405020304" pitchFamily="18" charset="0"/>
                <a:sym typeface="Wingdings" panose="05000000000000000000" pitchFamily="2" charset="2"/>
              </a:rPr>
              <a:t>0% </a:t>
            </a:r>
            <a:endParaRPr lang="it-IT" sz="2000" i="0" dirty="0">
              <a:solidFill>
                <a:schemeClr val="tx1"/>
              </a:solidFill>
              <a:latin typeface="+mj-lt"/>
              <a:cs typeface="Times New Roman" panose="02020603050405020304" pitchFamily="18" charset="0"/>
              <a:sym typeface="Wingdings" panose="05000000000000000000" pitchFamily="2" charset="2"/>
            </a:endParaRPr>
          </a:p>
          <a:p>
            <a:pPr marL="1257300" lvl="2" indent="-342900" algn="just">
              <a:buFont typeface="Arial" panose="020B0604020202020204" pitchFamily="34" charset="0"/>
              <a:buChar char="•"/>
            </a:pPr>
            <a:r>
              <a:rPr lang="el-GR" sz="2000" i="0" dirty="0" smtClean="0">
                <a:solidFill>
                  <a:schemeClr val="tx1"/>
                </a:solidFill>
                <a:latin typeface="+mj-lt"/>
                <a:cs typeface="Times New Roman" panose="02020603050405020304" pitchFamily="18" charset="0"/>
                <a:sym typeface="Wingdings" panose="05000000000000000000" pitchFamily="2" charset="2"/>
              </a:rPr>
              <a:t>σ</a:t>
            </a:r>
            <a:r>
              <a:rPr lang="it-IT" sz="2000" i="0" dirty="0" smtClean="0">
                <a:solidFill>
                  <a:schemeClr val="tx1"/>
                </a:solidFill>
                <a:latin typeface="+mj-lt"/>
                <a:cs typeface="Times New Roman" panose="02020603050405020304" pitchFamily="18" charset="0"/>
                <a:sym typeface="Wingdings" panose="05000000000000000000" pitchFamily="2" charset="2"/>
              </a:rPr>
              <a:t>(LR)=20%</a:t>
            </a:r>
          </a:p>
          <a:p>
            <a:pPr marL="800100" lvl="1" indent="-342900" algn="just">
              <a:buFont typeface="Arial" panose="020B0604020202020204" pitchFamily="34" charset="0"/>
              <a:buChar char="•"/>
            </a:pPr>
            <a:r>
              <a:rPr lang="it-IT" sz="2000" b="1" i="0" dirty="0" err="1" smtClean="0">
                <a:solidFill>
                  <a:schemeClr val="tx1"/>
                </a:solidFill>
                <a:latin typeface="+mj-lt"/>
                <a:cs typeface="Times New Roman" panose="02020603050405020304" pitchFamily="18" charset="0"/>
                <a:sym typeface="Wingdings" panose="05000000000000000000" pitchFamily="2" charset="2"/>
              </a:rPr>
              <a:t>Expenses</a:t>
            </a:r>
            <a:r>
              <a:rPr lang="it-IT" sz="2000" b="1" i="0" dirty="0" smtClean="0">
                <a:solidFill>
                  <a:schemeClr val="tx1"/>
                </a:solidFill>
                <a:latin typeface="+mj-lt"/>
                <a:cs typeface="Times New Roman" panose="02020603050405020304" pitchFamily="18" charset="0"/>
                <a:sym typeface="Wingdings" panose="05000000000000000000" pitchFamily="2" charset="2"/>
              </a:rPr>
              <a:t> ratio</a:t>
            </a:r>
            <a:r>
              <a:rPr lang="it-IT" sz="2000" i="0" dirty="0" smtClean="0">
                <a:solidFill>
                  <a:schemeClr val="tx1"/>
                </a:solidFill>
                <a:latin typeface="+mj-lt"/>
                <a:cs typeface="Times New Roman" panose="02020603050405020304" pitchFamily="18" charset="0"/>
                <a:sym typeface="Wingdings" panose="05000000000000000000" pitchFamily="2" charset="2"/>
              </a:rPr>
              <a:t> (per le spese di amministrazione) stocastico distribuito come una </a:t>
            </a:r>
            <a:r>
              <a:rPr lang="it-IT" sz="2000" i="0" dirty="0" err="1" smtClean="0">
                <a:solidFill>
                  <a:schemeClr val="tx1"/>
                </a:solidFill>
                <a:latin typeface="+mj-lt"/>
                <a:cs typeface="Times New Roman" panose="02020603050405020304" pitchFamily="18" charset="0"/>
                <a:sym typeface="Wingdings" panose="05000000000000000000" pitchFamily="2" charset="2"/>
              </a:rPr>
              <a:t>logNormale</a:t>
            </a:r>
            <a:r>
              <a:rPr lang="it-IT" sz="2000" i="0" dirty="0" smtClean="0">
                <a:solidFill>
                  <a:schemeClr val="tx1"/>
                </a:solidFill>
                <a:latin typeface="+mj-lt"/>
                <a:cs typeface="Times New Roman" panose="02020603050405020304" pitchFamily="18" charset="0"/>
                <a:sym typeface="Wingdings" panose="05000000000000000000" pitchFamily="2" charset="2"/>
              </a:rPr>
              <a:t> con i seguenti parametri:</a:t>
            </a:r>
          </a:p>
          <a:p>
            <a:pPr marL="1257300" lvl="2" indent="-342900" algn="just">
              <a:buFont typeface="Arial" panose="020B0604020202020204" pitchFamily="34" charset="0"/>
              <a:buChar char="•"/>
            </a:pPr>
            <a:r>
              <a:rPr lang="it-IT" sz="2000" i="0" dirty="0" smtClean="0">
                <a:solidFill>
                  <a:schemeClr val="tx1"/>
                </a:solidFill>
                <a:latin typeface="+mj-lt"/>
                <a:cs typeface="Times New Roman" panose="02020603050405020304" pitchFamily="18" charset="0"/>
                <a:sym typeface="Wingdings" panose="05000000000000000000" pitchFamily="2" charset="2"/>
              </a:rPr>
              <a:t>E(ER)=5% dei premi di competenza</a:t>
            </a:r>
          </a:p>
          <a:p>
            <a:pPr marL="1257300" lvl="2" indent="-342900" algn="just">
              <a:buFont typeface="Arial" panose="020B0604020202020204" pitchFamily="34" charset="0"/>
              <a:buChar char="•"/>
            </a:pPr>
            <a:r>
              <a:rPr lang="el-GR" sz="2000" i="0" dirty="0" smtClean="0">
                <a:solidFill>
                  <a:schemeClr val="tx1"/>
                </a:solidFill>
                <a:cs typeface="Times New Roman" panose="02020603050405020304" pitchFamily="18" charset="0"/>
                <a:sym typeface="Wingdings" panose="05000000000000000000" pitchFamily="2" charset="2"/>
              </a:rPr>
              <a:t>σ</a:t>
            </a:r>
            <a:r>
              <a:rPr lang="it-IT" sz="2000" i="0" dirty="0" smtClean="0">
                <a:solidFill>
                  <a:schemeClr val="tx1"/>
                </a:solidFill>
                <a:latin typeface="+mj-lt"/>
                <a:cs typeface="Times New Roman" panose="02020603050405020304" pitchFamily="18" charset="0"/>
                <a:sym typeface="Wingdings" panose="05000000000000000000" pitchFamily="2" charset="2"/>
              </a:rPr>
              <a:t>(ER)=9% dei premi di competenza</a:t>
            </a:r>
          </a:p>
          <a:p>
            <a:pPr lvl="1" algn="just"/>
            <a:endParaRPr lang="it-IT" sz="2000" dirty="0">
              <a:solidFill>
                <a:schemeClr val="tx1"/>
              </a:solidFill>
              <a:latin typeface="+mj-lt"/>
              <a:sym typeface="Wingdings" panose="05000000000000000000" pitchFamily="2" charset="2"/>
            </a:endParaRPr>
          </a:p>
          <a:p>
            <a:pPr lvl="2" algn="just"/>
            <a:r>
              <a:rPr lang="it-IT" sz="3200" dirty="0" smtClean="0">
                <a:solidFill>
                  <a:schemeClr val="tx1"/>
                </a:solidFill>
                <a:latin typeface="+mj-lt"/>
                <a:sym typeface="Wingdings" panose="05000000000000000000" pitchFamily="2" charset="2"/>
              </a:rPr>
              <a:t> </a:t>
            </a:r>
            <a:endParaRPr lang="it-IT" sz="3200" dirty="0">
              <a:solidFill>
                <a:schemeClr val="tx1"/>
              </a:solidFill>
              <a:latin typeface="+mj-lt"/>
            </a:endParaRPr>
          </a:p>
        </p:txBody>
      </p:sp>
      <p:sp>
        <p:nvSpPr>
          <p:cNvPr id="4" name="CasellaDiTesto 3"/>
          <p:cNvSpPr txBox="1"/>
          <p:nvPr/>
        </p:nvSpPr>
        <p:spPr>
          <a:xfrm>
            <a:off x="216098" y="169476"/>
            <a:ext cx="8388350" cy="5232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l">
              <a:defRPr/>
            </a:pPr>
            <a:r>
              <a:rPr lang="it-IT" sz="2800" b="1" i="0" dirty="0">
                <a:latin typeface="+mj-lt"/>
              </a:rPr>
              <a:t>Case </a:t>
            </a:r>
            <a:r>
              <a:rPr lang="it-IT" sz="2800" b="1" i="0" dirty="0" err="1">
                <a:latin typeface="+mj-lt"/>
              </a:rPr>
              <a:t>Study</a:t>
            </a:r>
            <a:r>
              <a:rPr lang="it-IT" sz="2800" b="1" i="0" dirty="0">
                <a:latin typeface="+mj-lt"/>
              </a:rPr>
              <a:t>: Ipotesi di lavoro e scelta del prodotto</a:t>
            </a:r>
          </a:p>
        </p:txBody>
      </p:sp>
      <p:sp>
        <p:nvSpPr>
          <p:cNvPr id="5"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7</a:t>
            </a:fld>
            <a:endParaRPr lang="en-US" dirty="0" smtClean="0">
              <a:cs typeface="Arial" pitchFamily="34" charset="0"/>
            </a:endParaRPr>
          </a:p>
        </p:txBody>
      </p:sp>
      <p:pic>
        <p:nvPicPr>
          <p:cNvPr id="8" name="Picture 45"/>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42162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ttangolo 5"/>
          <p:cNvSpPr/>
          <p:nvPr/>
        </p:nvSpPr>
        <p:spPr>
          <a:xfrm>
            <a:off x="162614" y="908720"/>
            <a:ext cx="8784976" cy="54726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000" i="0" dirty="0" smtClean="0">
                <a:solidFill>
                  <a:schemeClr val="tx1"/>
                </a:solidFill>
                <a:sym typeface="Wingdings" panose="05000000000000000000" pitchFamily="2" charset="2"/>
              </a:rPr>
              <a:t>Al fine di poter valutare una strategia di riassicurazione XL per risk, sono stati simulati i sinistri </a:t>
            </a:r>
            <a:r>
              <a:rPr lang="it-IT" sz="2000" i="0" smtClean="0">
                <a:solidFill>
                  <a:schemeClr val="tx1"/>
                </a:solidFill>
                <a:sym typeface="Wingdings" panose="05000000000000000000" pitchFamily="2" charset="2"/>
              </a:rPr>
              <a:t>per ciascun </a:t>
            </a:r>
            <a:r>
              <a:rPr lang="it-IT" sz="2000" i="0" dirty="0" smtClean="0">
                <a:solidFill>
                  <a:schemeClr val="tx1"/>
                </a:solidFill>
                <a:sym typeface="Wingdings" panose="05000000000000000000" pitchFamily="2" charset="2"/>
              </a:rPr>
              <a:t>singolo rischio.</a:t>
            </a:r>
          </a:p>
          <a:p>
            <a:pPr algn="just"/>
            <a:endParaRPr lang="it-IT" sz="2000" b="1" dirty="0">
              <a:solidFill>
                <a:schemeClr val="tx1"/>
              </a:solidFill>
              <a:sym typeface="Wingdings" panose="05000000000000000000" pitchFamily="2" charset="2"/>
            </a:endParaRPr>
          </a:p>
          <a:p>
            <a:pPr algn="just"/>
            <a:r>
              <a:rPr lang="it-IT" sz="2000" b="1" i="0" dirty="0" smtClean="0">
                <a:solidFill>
                  <a:schemeClr val="tx1"/>
                </a:solidFill>
                <a:sym typeface="Wingdings" panose="05000000000000000000" pitchFamily="2" charset="2"/>
              </a:rPr>
              <a:t>I sinistri sono stati simulati considerando le seguenti due categorie:</a:t>
            </a:r>
          </a:p>
          <a:p>
            <a:pPr marL="342900" indent="-342900" algn="just">
              <a:buFont typeface="Arial" panose="020B0604020202020204" pitchFamily="34" charset="0"/>
              <a:buChar char="•"/>
            </a:pPr>
            <a:r>
              <a:rPr lang="it-IT" sz="2000" b="1" i="0" dirty="0" err="1" smtClean="0">
                <a:solidFill>
                  <a:schemeClr val="tx1"/>
                </a:solidFill>
                <a:sym typeface="Wingdings" panose="05000000000000000000" pitchFamily="2" charset="2"/>
              </a:rPr>
              <a:t>Attritional</a:t>
            </a:r>
            <a:r>
              <a:rPr lang="it-IT" sz="2000" b="1" i="0" dirty="0" smtClean="0">
                <a:solidFill>
                  <a:schemeClr val="tx1"/>
                </a:solidFill>
                <a:sym typeface="Wingdings" panose="05000000000000000000" pitchFamily="2" charset="2"/>
              </a:rPr>
              <a:t> </a:t>
            </a:r>
            <a:r>
              <a:rPr lang="it-IT" sz="2000" b="1" i="0" dirty="0" err="1" smtClean="0">
                <a:solidFill>
                  <a:schemeClr val="tx1"/>
                </a:solidFill>
                <a:sym typeface="Wingdings" panose="05000000000000000000" pitchFamily="2" charset="2"/>
              </a:rPr>
              <a:t>Claims</a:t>
            </a:r>
            <a:r>
              <a:rPr lang="it-IT" sz="2000" b="1" i="0" dirty="0" smtClean="0">
                <a:solidFill>
                  <a:schemeClr val="tx1"/>
                </a:solidFill>
                <a:sym typeface="Wingdings" panose="05000000000000000000" pitchFamily="2" charset="2"/>
              </a:rPr>
              <a:t>: </a:t>
            </a:r>
          </a:p>
          <a:p>
            <a:pPr marL="800100" lvl="1" indent="-342900" algn="just">
              <a:buFont typeface="Arial" panose="020B0604020202020204" pitchFamily="34" charset="0"/>
              <a:buChar char="•"/>
            </a:pPr>
            <a:r>
              <a:rPr lang="it-IT" sz="2000" i="0" dirty="0" smtClean="0">
                <a:solidFill>
                  <a:schemeClr val="tx1"/>
                </a:solidFill>
                <a:sym typeface="Wingdings" panose="05000000000000000000" pitchFamily="2" charset="2"/>
              </a:rPr>
              <a:t>Sinistri non catastrofali. </a:t>
            </a:r>
          </a:p>
          <a:p>
            <a:pPr marL="800100" lvl="1" indent="-342900" algn="just">
              <a:buFont typeface="Arial" panose="020B0604020202020204" pitchFamily="34" charset="0"/>
              <a:buChar char="•"/>
            </a:pPr>
            <a:r>
              <a:rPr lang="it-IT" sz="2000" i="0" dirty="0" smtClean="0">
                <a:solidFill>
                  <a:schemeClr val="tx1"/>
                </a:solidFill>
                <a:sym typeface="Wingdings" panose="05000000000000000000" pitchFamily="2" charset="2"/>
              </a:rPr>
              <a:t>È la categoria che include la maggioranza dei sinistri che si verificano. </a:t>
            </a:r>
            <a:endParaRPr lang="it-IT" sz="2000" b="1" i="0" dirty="0" smtClean="0">
              <a:solidFill>
                <a:schemeClr val="tx1"/>
              </a:solidFill>
              <a:sym typeface="Wingdings" panose="05000000000000000000" pitchFamily="2" charset="2"/>
            </a:endParaRPr>
          </a:p>
          <a:p>
            <a:pPr marL="342900" indent="-342900" algn="just">
              <a:buFont typeface="Arial" panose="020B0604020202020204" pitchFamily="34" charset="0"/>
              <a:buChar char="•"/>
            </a:pPr>
            <a:r>
              <a:rPr lang="it-IT" sz="2000" b="1" i="0" dirty="0" smtClean="0">
                <a:solidFill>
                  <a:schemeClr val="tx1"/>
                </a:solidFill>
                <a:sym typeface="Wingdings" panose="05000000000000000000" pitchFamily="2" charset="2"/>
              </a:rPr>
              <a:t>Large </a:t>
            </a:r>
            <a:r>
              <a:rPr lang="it-IT" sz="2000" b="1" i="0" dirty="0" err="1" smtClean="0">
                <a:solidFill>
                  <a:schemeClr val="tx1"/>
                </a:solidFill>
                <a:sym typeface="Wingdings" panose="05000000000000000000" pitchFamily="2" charset="2"/>
              </a:rPr>
              <a:t>Losses</a:t>
            </a:r>
            <a:r>
              <a:rPr lang="it-IT" sz="2000" b="1" i="0" dirty="0" smtClean="0">
                <a:solidFill>
                  <a:schemeClr val="tx1"/>
                </a:solidFill>
                <a:sym typeface="Wingdings" panose="05000000000000000000" pitchFamily="2" charset="2"/>
              </a:rPr>
              <a:t>: </a:t>
            </a:r>
          </a:p>
          <a:p>
            <a:pPr marL="800100" lvl="1" indent="-342900" algn="just">
              <a:buFont typeface="Arial" panose="020B0604020202020204" pitchFamily="34" charset="0"/>
              <a:buChar char="•"/>
            </a:pPr>
            <a:r>
              <a:rPr lang="it-IT" sz="2000" i="0" dirty="0" smtClean="0">
                <a:solidFill>
                  <a:schemeClr val="tx1"/>
                </a:solidFill>
                <a:sym typeface="Wingdings" panose="05000000000000000000" pitchFamily="2" charset="2"/>
              </a:rPr>
              <a:t>Sinistri catastrofali. </a:t>
            </a:r>
          </a:p>
          <a:p>
            <a:pPr marL="800100" lvl="1" indent="-342900" algn="just">
              <a:buFont typeface="Arial" panose="020B0604020202020204" pitchFamily="34" charset="0"/>
              <a:buChar char="•"/>
            </a:pPr>
            <a:r>
              <a:rPr lang="it-IT" sz="2000" i="0" dirty="0" smtClean="0">
                <a:solidFill>
                  <a:schemeClr val="tx1"/>
                </a:solidFill>
                <a:sym typeface="Wingdings" panose="05000000000000000000" pitchFamily="2" charset="2"/>
              </a:rPr>
              <a:t>Nel case </a:t>
            </a:r>
            <a:r>
              <a:rPr lang="it-IT" sz="2000" i="0" dirty="0" err="1" smtClean="0">
                <a:solidFill>
                  <a:schemeClr val="tx1"/>
                </a:solidFill>
                <a:sym typeface="Wingdings" panose="05000000000000000000" pitchFamily="2" charset="2"/>
              </a:rPr>
              <a:t>study</a:t>
            </a:r>
            <a:r>
              <a:rPr lang="it-IT" sz="2000" i="0" dirty="0" smtClean="0">
                <a:solidFill>
                  <a:schemeClr val="tx1"/>
                </a:solidFill>
                <a:sym typeface="Wingdings" panose="05000000000000000000" pitchFamily="2" charset="2"/>
              </a:rPr>
              <a:t> sono stati assunti uguali a €250.000</a:t>
            </a:r>
          </a:p>
          <a:p>
            <a:pPr algn="just"/>
            <a:endParaRPr lang="it-IT" sz="2400" i="0" dirty="0" smtClean="0">
              <a:solidFill>
                <a:schemeClr val="tx1"/>
              </a:solidFill>
              <a:sym typeface="Wingdings" panose="05000000000000000000" pitchFamily="2" charset="2"/>
            </a:endParaRPr>
          </a:p>
          <a:p>
            <a:pPr algn="just"/>
            <a:r>
              <a:rPr lang="it-IT" sz="2000" b="1" i="0" dirty="0" smtClean="0">
                <a:solidFill>
                  <a:schemeClr val="tx1"/>
                </a:solidFill>
                <a:sym typeface="Wingdings" panose="05000000000000000000" pitchFamily="2" charset="2"/>
              </a:rPr>
              <a:t>Per ciascun rischio e per ogni anno di proiezione sono stati simulati i seguenti eventi:</a:t>
            </a:r>
          </a:p>
          <a:p>
            <a:pPr marL="342900" indent="-342900" algn="just">
              <a:buFont typeface="Arial" panose="020B0604020202020204" pitchFamily="34" charset="0"/>
              <a:buChar char="•"/>
            </a:pPr>
            <a:r>
              <a:rPr lang="it-IT" sz="2000" i="0" dirty="0" smtClean="0">
                <a:solidFill>
                  <a:schemeClr val="tx1"/>
                </a:solidFill>
                <a:sym typeface="Wingdings" panose="05000000000000000000" pitchFamily="2" charset="2"/>
              </a:rPr>
              <a:t>Il rischio in caso di sinistro genera un </a:t>
            </a:r>
            <a:r>
              <a:rPr lang="it-IT" sz="2000" b="1" i="0" dirty="0" smtClean="0">
                <a:solidFill>
                  <a:schemeClr val="tx1"/>
                </a:solidFill>
                <a:sym typeface="Wingdings" panose="05000000000000000000" pitchFamily="2" charset="2"/>
              </a:rPr>
              <a:t>Large </a:t>
            </a:r>
            <a:r>
              <a:rPr lang="it-IT" sz="2000" b="1" i="0" dirty="0" err="1" smtClean="0">
                <a:solidFill>
                  <a:schemeClr val="tx1"/>
                </a:solidFill>
                <a:sym typeface="Wingdings" panose="05000000000000000000" pitchFamily="2" charset="2"/>
              </a:rPr>
              <a:t>Losses</a:t>
            </a:r>
            <a:r>
              <a:rPr lang="it-IT" sz="2000" b="1" i="0" dirty="0" smtClean="0">
                <a:solidFill>
                  <a:schemeClr val="tx1"/>
                </a:solidFill>
                <a:sym typeface="Wingdings" panose="05000000000000000000" pitchFamily="2" charset="2"/>
              </a:rPr>
              <a:t> </a:t>
            </a:r>
            <a:r>
              <a:rPr lang="it-IT" sz="2000" i="0" dirty="0" smtClean="0">
                <a:solidFill>
                  <a:schemeClr val="tx1"/>
                </a:solidFill>
                <a:sym typeface="Wingdings" panose="05000000000000000000" pitchFamily="2" charset="2"/>
              </a:rPr>
              <a:t>di € 250.000 con </a:t>
            </a:r>
            <a:r>
              <a:rPr lang="it-IT" sz="2000" b="1" i="0" dirty="0" smtClean="0">
                <a:solidFill>
                  <a:schemeClr val="tx1"/>
                </a:solidFill>
                <a:sym typeface="Wingdings" panose="05000000000000000000" pitchFamily="2" charset="2"/>
              </a:rPr>
              <a:t>probabilità 0,01%</a:t>
            </a:r>
          </a:p>
          <a:p>
            <a:pPr marL="342900" indent="-342900" algn="just">
              <a:buFont typeface="Arial" panose="020B0604020202020204" pitchFamily="34" charset="0"/>
              <a:buChar char="•"/>
            </a:pPr>
            <a:r>
              <a:rPr lang="it-IT" sz="2000" i="0" dirty="0" smtClean="0">
                <a:solidFill>
                  <a:schemeClr val="tx1"/>
                </a:solidFill>
                <a:sym typeface="Wingdings" panose="05000000000000000000" pitchFamily="2" charset="2"/>
              </a:rPr>
              <a:t>Il rischio in caso di sinistro genera un </a:t>
            </a:r>
            <a:r>
              <a:rPr lang="it-IT" sz="2000" b="1" i="0" dirty="0" err="1" smtClean="0">
                <a:solidFill>
                  <a:schemeClr val="tx1"/>
                </a:solidFill>
                <a:sym typeface="Wingdings" panose="05000000000000000000" pitchFamily="2" charset="2"/>
              </a:rPr>
              <a:t>Attritional</a:t>
            </a:r>
            <a:r>
              <a:rPr lang="it-IT" sz="2000" i="0" dirty="0" smtClean="0">
                <a:solidFill>
                  <a:schemeClr val="tx1"/>
                </a:solidFill>
                <a:sym typeface="Wingdings" panose="05000000000000000000" pitchFamily="2" charset="2"/>
              </a:rPr>
              <a:t> con la probabilità complementare </a:t>
            </a:r>
            <a:r>
              <a:rPr lang="it-IT" sz="2000" b="1" i="0" dirty="0" smtClean="0">
                <a:solidFill>
                  <a:schemeClr val="tx1"/>
                </a:solidFill>
                <a:sym typeface="Wingdings" panose="05000000000000000000" pitchFamily="2" charset="2"/>
              </a:rPr>
              <a:t>(100%-0,01%)</a:t>
            </a:r>
            <a:r>
              <a:rPr lang="it-IT" sz="2000" i="0" dirty="0" smtClean="0">
                <a:solidFill>
                  <a:schemeClr val="tx1"/>
                </a:solidFill>
                <a:sym typeface="Wingdings" panose="05000000000000000000" pitchFamily="2" charset="2"/>
              </a:rPr>
              <a:t>. </a:t>
            </a:r>
          </a:p>
          <a:p>
            <a:pPr algn="just"/>
            <a:endParaRPr lang="it-IT" sz="2000" i="0" dirty="0" smtClean="0">
              <a:solidFill>
                <a:schemeClr val="tx1"/>
              </a:solidFill>
              <a:sym typeface="Wingdings" panose="05000000000000000000" pitchFamily="2" charset="2"/>
            </a:endParaRPr>
          </a:p>
          <a:p>
            <a:pPr algn="just"/>
            <a:endParaRPr lang="it-IT" sz="2000" dirty="0">
              <a:solidFill>
                <a:schemeClr val="tx1"/>
              </a:solidFill>
              <a:sym typeface="Wingdings" panose="05000000000000000000" pitchFamily="2" charset="2"/>
            </a:endParaRPr>
          </a:p>
          <a:p>
            <a:pPr algn="just"/>
            <a:endParaRPr lang="it-IT" sz="2000" dirty="0">
              <a:solidFill>
                <a:schemeClr val="tx1"/>
              </a:solidFill>
              <a:sym typeface="Wingdings" panose="05000000000000000000" pitchFamily="2" charset="2"/>
            </a:endParaRPr>
          </a:p>
          <a:p>
            <a:pPr algn="just"/>
            <a:r>
              <a:rPr lang="it-IT" sz="2000" dirty="0" smtClean="0">
                <a:solidFill>
                  <a:schemeClr val="tx1"/>
                </a:solidFill>
                <a:sym typeface="Wingdings" panose="05000000000000000000" pitchFamily="2" charset="2"/>
              </a:rPr>
              <a:t> </a:t>
            </a:r>
          </a:p>
        </p:txBody>
      </p:sp>
      <p:sp>
        <p:nvSpPr>
          <p:cNvPr id="7" name="CasellaDiTesto 6"/>
          <p:cNvSpPr txBox="1"/>
          <p:nvPr/>
        </p:nvSpPr>
        <p:spPr>
          <a:xfrm>
            <a:off x="0" y="0"/>
            <a:ext cx="9036496" cy="5232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defRPr/>
            </a:pPr>
            <a:r>
              <a:rPr lang="it-IT" sz="2800" b="1" i="0" dirty="0">
                <a:latin typeface="+mn-lt"/>
              </a:rPr>
              <a:t>Case </a:t>
            </a:r>
            <a:r>
              <a:rPr lang="it-IT" sz="2800" b="1" i="0" dirty="0" err="1">
                <a:latin typeface="+mn-lt"/>
              </a:rPr>
              <a:t>Study</a:t>
            </a:r>
            <a:r>
              <a:rPr lang="it-IT" sz="2800" b="1" i="0" dirty="0">
                <a:latin typeface="+mn-lt"/>
              </a:rPr>
              <a:t>: </a:t>
            </a:r>
            <a:r>
              <a:rPr lang="it-IT" sz="2800" b="1" i="0" dirty="0" smtClean="0">
                <a:latin typeface="+mn-lt"/>
              </a:rPr>
              <a:t>Modellizzazione dei sinistri per ciascun rischio</a:t>
            </a:r>
            <a:endParaRPr lang="it-IT" sz="2800" b="1" i="0" dirty="0">
              <a:latin typeface="+mn-lt"/>
            </a:endParaRPr>
          </a:p>
        </p:txBody>
      </p:sp>
      <p:sp>
        <p:nvSpPr>
          <p:cNvPr id="4"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8</a:t>
            </a:fld>
            <a:endParaRPr lang="en-US" dirty="0" smtClean="0">
              <a:cs typeface="Arial" pitchFamily="34" charset="0"/>
            </a:endParaRPr>
          </a:p>
        </p:txBody>
      </p:sp>
      <p:pic>
        <p:nvPicPr>
          <p:cNvPr id="8" name="Picture 45"/>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161450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CasellaDiTesto 6"/>
          <p:cNvSpPr txBox="1"/>
          <p:nvPr/>
        </p:nvSpPr>
        <p:spPr>
          <a:xfrm>
            <a:off x="72008" y="97468"/>
            <a:ext cx="8352326" cy="95410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defRPr/>
            </a:pPr>
            <a:r>
              <a:rPr lang="it-IT" sz="2800" b="1" i="0" dirty="0">
                <a:latin typeface="+mn-lt"/>
              </a:rPr>
              <a:t>Case </a:t>
            </a:r>
            <a:r>
              <a:rPr lang="it-IT" sz="2800" b="1" i="0" dirty="0" err="1">
                <a:latin typeface="+mn-lt"/>
              </a:rPr>
              <a:t>Study</a:t>
            </a:r>
            <a:r>
              <a:rPr lang="it-IT" sz="2800" b="1" i="0" dirty="0">
                <a:latin typeface="+mn-lt"/>
              </a:rPr>
              <a:t>: </a:t>
            </a:r>
            <a:r>
              <a:rPr lang="it-IT" sz="2800" b="1" i="0" dirty="0" smtClean="0">
                <a:latin typeface="+mn-lt"/>
              </a:rPr>
              <a:t>Sviluppo del Conto Tecnico Proiettato in caso di premio annuo</a:t>
            </a:r>
            <a:endParaRPr lang="it-IT" sz="2800" b="1" i="0" dirty="0">
              <a:latin typeface="+mn-lt"/>
            </a:endParaRPr>
          </a:p>
        </p:txBody>
      </p:sp>
      <p:pic>
        <p:nvPicPr>
          <p:cNvPr id="1741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5155" y="4502110"/>
            <a:ext cx="8037285" cy="173520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741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154" y="2492896"/>
            <a:ext cx="8037286" cy="2224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ttangolo 8"/>
          <p:cNvSpPr/>
          <p:nvPr/>
        </p:nvSpPr>
        <p:spPr>
          <a:xfrm>
            <a:off x="162614" y="980728"/>
            <a:ext cx="8784976" cy="1440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it-IT" sz="2000" dirty="0" smtClean="0">
                <a:solidFill>
                  <a:schemeClr val="tx1"/>
                </a:solidFill>
                <a:sym typeface="Wingdings" panose="05000000000000000000" pitchFamily="2" charset="2"/>
              </a:rPr>
              <a:t> </a:t>
            </a:r>
            <a:r>
              <a:rPr lang="it-IT" sz="2000" i="0" dirty="0" smtClean="0">
                <a:solidFill>
                  <a:schemeClr val="tx1"/>
                </a:solidFill>
                <a:sym typeface="Wingdings" panose="05000000000000000000" pitchFamily="2" charset="2"/>
              </a:rPr>
              <a:t>Osservazioni: </a:t>
            </a:r>
          </a:p>
          <a:p>
            <a:pPr marL="342900" indent="-342900" algn="just">
              <a:buFont typeface="Arial" panose="020B0604020202020204" pitchFamily="34" charset="0"/>
              <a:buChar char="•"/>
            </a:pPr>
            <a:r>
              <a:rPr lang="it-IT" sz="1800" i="0" dirty="0" smtClean="0">
                <a:solidFill>
                  <a:schemeClr val="tx1"/>
                </a:solidFill>
                <a:sym typeface="Wingdings" panose="05000000000000000000" pitchFamily="2" charset="2"/>
              </a:rPr>
              <a:t>Il prodotto è emesso per ipotesi in data 01/01/t (no RFP).</a:t>
            </a:r>
          </a:p>
          <a:p>
            <a:pPr marL="342900" indent="-342900" algn="just">
              <a:buFont typeface="Arial" panose="020B0604020202020204" pitchFamily="34" charset="0"/>
              <a:buChar char="•"/>
            </a:pPr>
            <a:r>
              <a:rPr lang="it-IT" sz="1800" i="0" dirty="0" smtClean="0">
                <a:solidFill>
                  <a:schemeClr val="tx1"/>
                </a:solidFill>
                <a:sym typeface="Wingdings" panose="05000000000000000000" pitchFamily="2" charset="2"/>
              </a:rPr>
              <a:t>Il Loss Ratio sul totale dei sinistri (</a:t>
            </a:r>
            <a:r>
              <a:rPr lang="it-IT" sz="1800" i="0" dirty="0" err="1" smtClean="0">
                <a:solidFill>
                  <a:schemeClr val="tx1"/>
                </a:solidFill>
                <a:sym typeface="Wingdings" panose="05000000000000000000" pitchFamily="2" charset="2"/>
              </a:rPr>
              <a:t>Attritional</a:t>
            </a:r>
            <a:r>
              <a:rPr lang="it-IT" sz="1800" i="0" dirty="0" smtClean="0">
                <a:solidFill>
                  <a:schemeClr val="tx1"/>
                </a:solidFill>
                <a:sym typeface="Wingdings" panose="05000000000000000000" pitchFamily="2" charset="2"/>
              </a:rPr>
              <a:t> e Large </a:t>
            </a:r>
            <a:r>
              <a:rPr lang="it-IT" sz="1800" i="0" dirty="0" err="1" smtClean="0">
                <a:solidFill>
                  <a:schemeClr val="tx1"/>
                </a:solidFill>
                <a:sym typeface="Wingdings" panose="05000000000000000000" pitchFamily="2" charset="2"/>
              </a:rPr>
              <a:t>Losses</a:t>
            </a:r>
            <a:r>
              <a:rPr lang="it-IT" sz="1800" i="0" dirty="0" smtClean="0">
                <a:solidFill>
                  <a:schemeClr val="tx1"/>
                </a:solidFill>
                <a:sym typeface="Wingdings" panose="05000000000000000000" pitchFamily="2" charset="2"/>
              </a:rPr>
              <a:t>) ha una variabilità maggiore rispetto a quello calcolato sui soli sinistri </a:t>
            </a:r>
            <a:r>
              <a:rPr lang="it-IT" sz="1800" i="0" dirty="0" err="1" smtClean="0">
                <a:solidFill>
                  <a:schemeClr val="tx1"/>
                </a:solidFill>
                <a:sym typeface="Wingdings" panose="05000000000000000000" pitchFamily="2" charset="2"/>
              </a:rPr>
              <a:t>Attritional</a:t>
            </a:r>
            <a:endParaRPr lang="it-IT" sz="1800" i="0" dirty="0" smtClean="0">
              <a:solidFill>
                <a:schemeClr val="tx1"/>
              </a:solidFill>
              <a:sym typeface="Wingdings" panose="05000000000000000000" pitchFamily="2" charset="2"/>
            </a:endParaRPr>
          </a:p>
          <a:p>
            <a:pPr marL="342900" indent="-342900" algn="just">
              <a:buFont typeface="Arial" panose="020B0604020202020204" pitchFamily="34" charset="0"/>
              <a:buChar char="•"/>
            </a:pPr>
            <a:r>
              <a:rPr lang="it-IT" sz="1800" i="0" dirty="0" smtClean="0">
                <a:solidFill>
                  <a:schemeClr val="tx1"/>
                </a:solidFill>
                <a:sym typeface="Wingdings" panose="05000000000000000000" pitchFamily="2" charset="2"/>
              </a:rPr>
              <a:t>Valutazione dell’impatto del Large </a:t>
            </a:r>
            <a:r>
              <a:rPr lang="it-IT" sz="1800" i="0" dirty="0" err="1" smtClean="0">
                <a:solidFill>
                  <a:schemeClr val="tx1"/>
                </a:solidFill>
                <a:sym typeface="Wingdings" panose="05000000000000000000" pitchFamily="2" charset="2"/>
              </a:rPr>
              <a:t>Loss</a:t>
            </a:r>
            <a:endParaRPr lang="it-IT" sz="1800" i="0" dirty="0" smtClean="0">
              <a:solidFill>
                <a:schemeClr val="tx1"/>
              </a:solidFill>
              <a:sym typeface="Wingdings" panose="05000000000000000000" pitchFamily="2" charset="2"/>
            </a:endParaRPr>
          </a:p>
        </p:txBody>
      </p:sp>
      <p:sp>
        <p:nvSpPr>
          <p:cNvPr id="6" name="Segnaposto numero diapositiva 5"/>
          <p:cNvSpPr>
            <a:spLocks noGrp="1"/>
          </p:cNvSpPr>
          <p:nvPr>
            <p:ph type="sldNum" sz="quarter" idx="12"/>
          </p:nvPr>
        </p:nvSpPr>
        <p:spPr bwMode="auto">
          <a:xfrm>
            <a:off x="35496" y="6520259"/>
            <a:ext cx="2133600" cy="365125"/>
          </a:xfrm>
          <a:noFill/>
          <a:ln>
            <a:miter lim="800000"/>
            <a:headEnd/>
            <a:tailEnd/>
          </a:ln>
        </p:spPr>
        <p:txBody>
          <a:bodyPr wrap="square" lIns="91440" tIns="45720" rIns="91440" bIns="45720" numCol="1" anchorCtr="0" compatLnSpc="1">
            <a:prstTxWarp prst="textNoShape">
              <a:avLst/>
            </a:prstTxWarp>
          </a:bodyPr>
          <a:lstStyle/>
          <a:p>
            <a:pPr algn="l"/>
            <a:fld id="{ABE16CBA-F1A7-478F-99EC-841030D210C3}" type="slidenum">
              <a:rPr lang="en-US" smtClean="0">
                <a:cs typeface="Arial" pitchFamily="34" charset="0"/>
              </a:rPr>
              <a:pPr algn="l"/>
              <a:t>9</a:t>
            </a:fld>
            <a:endParaRPr lang="en-US" dirty="0" smtClean="0">
              <a:cs typeface="Arial" pitchFamily="34" charset="0"/>
            </a:endParaRPr>
          </a:p>
        </p:txBody>
      </p:sp>
      <p:sp>
        <p:nvSpPr>
          <p:cNvPr id="10" name="Rettangolo arrotondato 9"/>
          <p:cNvSpPr/>
          <p:nvPr/>
        </p:nvSpPr>
        <p:spPr>
          <a:xfrm>
            <a:off x="2123728" y="5229200"/>
            <a:ext cx="6408712" cy="648071"/>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Picture 45"/>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ackgroundRemoval t="2778" b="92361" l="2312" r="97688"/>
                    </a14:imgEffect>
                  </a14:imgLayer>
                </a14:imgProps>
              </a:ext>
              <a:ext uri="{28A0092B-C50C-407E-A947-70E740481C1C}">
                <a14:useLocalDpi xmlns:a14="http://schemas.microsoft.com/office/drawing/2010/main" xmlns="" val="0"/>
              </a:ext>
            </a:extLst>
          </a:blip>
          <a:srcRect/>
          <a:stretch>
            <a:fillRect/>
          </a:stretch>
        </p:blipFill>
        <p:spPr bwMode="auto">
          <a:xfrm>
            <a:off x="8398934" y="1"/>
            <a:ext cx="745065" cy="620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371017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20725</TotalTime>
  <Words>1414</Words>
  <Application>Microsoft Office PowerPoint</Application>
  <PresentationFormat>Presentazione su schermo (4:3)</PresentationFormat>
  <Paragraphs>196</Paragraphs>
  <Slides>17</Slides>
  <Notes>2</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17</vt:i4>
      </vt:variant>
    </vt:vector>
  </HeadingPairs>
  <TitlesOfParts>
    <vt:vector size="19" baseType="lpstr">
      <vt:lpstr>Tema di Office</vt:lpstr>
      <vt:lpstr>Fotografia di Photo Editor</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Utente</dc:creator>
  <cp:lastModifiedBy>cristiana.pinti</cp:lastModifiedBy>
  <cp:revision>1645</cp:revision>
  <cp:lastPrinted>2013-09-24T11:56:12Z</cp:lastPrinted>
  <dcterms:created xsi:type="dcterms:W3CDTF">2008-08-26T11:07:59Z</dcterms:created>
  <dcterms:modified xsi:type="dcterms:W3CDTF">2013-10-02T08:21:18Z</dcterms:modified>
</cp:coreProperties>
</file>