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gh05907\AppData\Local\Microsoft\Windows\Temporary%20Internet%20Files\Content.Outlook\Y435QM1C\UnipolSai_Analisi%20Liquidit&#224;_201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v>Flusso di cassa netto cumulato</c:v>
          </c:tx>
          <c:val>
            <c:numRef>
              <c:f>'Vita 2014'!$Z$35:$Z$46</c:f>
              <c:numCache>
                <c:formatCode>General</c:formatCode>
                <c:ptCount val="12"/>
                <c:pt idx="0">
                  <c:v>-14.537646295209775</c:v>
                </c:pt>
                <c:pt idx="1">
                  <c:v>-374.11804473457971</c:v>
                </c:pt>
                <c:pt idx="2">
                  <c:v>274.71816936266049</c:v>
                </c:pt>
                <c:pt idx="3">
                  <c:v>-1454.3582314574596</c:v>
                </c:pt>
                <c:pt idx="4">
                  <c:v>-1315.6727319753395</c:v>
                </c:pt>
                <c:pt idx="5">
                  <c:v>-1270.4067565964494</c:v>
                </c:pt>
                <c:pt idx="6">
                  <c:v>-1532.2133651765994</c:v>
                </c:pt>
                <c:pt idx="7">
                  <c:v>-934.56473564670921</c:v>
                </c:pt>
                <c:pt idx="8">
                  <c:v>212.44030196360058</c:v>
                </c:pt>
                <c:pt idx="9">
                  <c:v>-46.270123737599306</c:v>
                </c:pt>
                <c:pt idx="10">
                  <c:v>-883.95972539373918</c:v>
                </c:pt>
                <c:pt idx="11">
                  <c:v>-740.36452349013939</c:v>
                </c:pt>
              </c:numCache>
            </c:numRef>
          </c:val>
        </c:ser>
        <c:axId val="79903744"/>
        <c:axId val="77291904"/>
      </c:barChart>
      <c:lineChart>
        <c:grouping val="standard"/>
        <c:ser>
          <c:idx val="1"/>
          <c:order val="1"/>
          <c:tx>
            <c:v>Soglia di liquidità</c:v>
          </c:tx>
          <c:marker>
            <c:symbol val="none"/>
          </c:marker>
          <c:val>
            <c:numRef>
              <c:f>'Vita 2014'!$AA$35:$AA$46</c:f>
              <c:numCache>
                <c:formatCode>#,##0.0;\(#,##0.0\)</c:formatCode>
                <c:ptCount val="12"/>
                <c:pt idx="0">
                  <c:v>-1548.3261063510001</c:v>
                </c:pt>
                <c:pt idx="1">
                  <c:v>-1548.3261063510001</c:v>
                </c:pt>
                <c:pt idx="2">
                  <c:v>-1548.3261063510001</c:v>
                </c:pt>
                <c:pt idx="3">
                  <c:v>-1548.3261063510001</c:v>
                </c:pt>
                <c:pt idx="4">
                  <c:v>-1548.3261063510001</c:v>
                </c:pt>
                <c:pt idx="5">
                  <c:v>-1548.3261063510001</c:v>
                </c:pt>
                <c:pt idx="6">
                  <c:v>-1548.3261063510001</c:v>
                </c:pt>
                <c:pt idx="7">
                  <c:v>-1548.3261063510001</c:v>
                </c:pt>
                <c:pt idx="8">
                  <c:v>-1548.3261063510001</c:v>
                </c:pt>
                <c:pt idx="9">
                  <c:v>-1548.3261063510001</c:v>
                </c:pt>
                <c:pt idx="10">
                  <c:v>-1548.3261063510001</c:v>
                </c:pt>
                <c:pt idx="11">
                  <c:v>-1548.3261063510001</c:v>
                </c:pt>
              </c:numCache>
            </c:numRef>
          </c:val>
        </c:ser>
        <c:marker val="1"/>
        <c:axId val="79903744"/>
        <c:axId val="77291904"/>
      </c:lineChart>
      <c:catAx>
        <c:axId val="79903744"/>
        <c:scaling>
          <c:orientation val="minMax"/>
        </c:scaling>
        <c:axPos val="b"/>
        <c:tickLblPos val="nextTo"/>
        <c:crossAx val="77291904"/>
        <c:crosses val="autoZero"/>
        <c:auto val="1"/>
        <c:lblAlgn val="ctr"/>
        <c:lblOffset val="100"/>
      </c:catAx>
      <c:valAx>
        <c:axId val="77291904"/>
        <c:scaling>
          <c:orientation val="minMax"/>
        </c:scaling>
        <c:axPos val="l"/>
        <c:majorGridlines/>
        <c:numFmt formatCode="General" sourceLinked="1"/>
        <c:tickLblPos val="nextTo"/>
        <c:crossAx val="7990374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lineChart>
        <c:grouping val="standard"/>
        <c:ser>
          <c:idx val="0"/>
          <c:order val="0"/>
          <c:tx>
            <c:v>Moody's BAA2 1Y PD</c:v>
          </c:tx>
          <c:marker>
            <c:symbol val="none"/>
          </c:marker>
          <c:val>
            <c:numRef>
              <c:f>Foglio1!$D$1:$D$256</c:f>
              <c:numCache>
                <c:formatCode>General</c:formatCode>
                <c:ptCount val="256"/>
                <c:pt idx="0">
                  <c:v>0.21</c:v>
                </c:pt>
                <c:pt idx="1">
                  <c:v>0.21</c:v>
                </c:pt>
                <c:pt idx="2">
                  <c:v>0.21</c:v>
                </c:pt>
                <c:pt idx="3">
                  <c:v>0.21</c:v>
                </c:pt>
                <c:pt idx="4">
                  <c:v>0.21</c:v>
                </c:pt>
                <c:pt idx="5">
                  <c:v>0.21</c:v>
                </c:pt>
                <c:pt idx="6">
                  <c:v>0.21</c:v>
                </c:pt>
                <c:pt idx="7">
                  <c:v>0.21</c:v>
                </c:pt>
                <c:pt idx="8">
                  <c:v>0.21</c:v>
                </c:pt>
                <c:pt idx="9">
                  <c:v>0.21</c:v>
                </c:pt>
                <c:pt idx="10">
                  <c:v>0.21</c:v>
                </c:pt>
                <c:pt idx="11">
                  <c:v>0.21</c:v>
                </c:pt>
                <c:pt idx="12">
                  <c:v>0.21</c:v>
                </c:pt>
                <c:pt idx="13">
                  <c:v>0.21</c:v>
                </c:pt>
                <c:pt idx="14">
                  <c:v>0.21</c:v>
                </c:pt>
                <c:pt idx="15">
                  <c:v>0.21</c:v>
                </c:pt>
                <c:pt idx="16">
                  <c:v>0.21</c:v>
                </c:pt>
                <c:pt idx="17">
                  <c:v>0.21</c:v>
                </c:pt>
                <c:pt idx="18">
                  <c:v>0.21</c:v>
                </c:pt>
                <c:pt idx="19">
                  <c:v>0.21</c:v>
                </c:pt>
                <c:pt idx="20">
                  <c:v>0.21</c:v>
                </c:pt>
                <c:pt idx="21">
                  <c:v>0.21</c:v>
                </c:pt>
                <c:pt idx="22">
                  <c:v>0.21</c:v>
                </c:pt>
                <c:pt idx="23">
                  <c:v>0.21</c:v>
                </c:pt>
                <c:pt idx="24">
                  <c:v>0.21</c:v>
                </c:pt>
                <c:pt idx="25">
                  <c:v>0.21</c:v>
                </c:pt>
                <c:pt idx="26">
                  <c:v>0.21</c:v>
                </c:pt>
                <c:pt idx="27">
                  <c:v>0.21</c:v>
                </c:pt>
                <c:pt idx="28">
                  <c:v>0.21</c:v>
                </c:pt>
                <c:pt idx="29">
                  <c:v>0.21</c:v>
                </c:pt>
                <c:pt idx="30">
                  <c:v>0.21</c:v>
                </c:pt>
                <c:pt idx="31">
                  <c:v>0.21</c:v>
                </c:pt>
                <c:pt idx="32">
                  <c:v>0.21</c:v>
                </c:pt>
                <c:pt idx="33">
                  <c:v>0.21</c:v>
                </c:pt>
                <c:pt idx="34">
                  <c:v>0.21</c:v>
                </c:pt>
                <c:pt idx="35">
                  <c:v>0.21</c:v>
                </c:pt>
                <c:pt idx="36">
                  <c:v>0.21</c:v>
                </c:pt>
                <c:pt idx="37">
                  <c:v>0.21</c:v>
                </c:pt>
                <c:pt idx="38">
                  <c:v>0.21</c:v>
                </c:pt>
                <c:pt idx="39">
                  <c:v>0.21</c:v>
                </c:pt>
                <c:pt idx="40">
                  <c:v>0.21</c:v>
                </c:pt>
                <c:pt idx="41">
                  <c:v>0.21</c:v>
                </c:pt>
                <c:pt idx="42">
                  <c:v>0.21</c:v>
                </c:pt>
                <c:pt idx="43">
                  <c:v>0.21</c:v>
                </c:pt>
                <c:pt idx="44">
                  <c:v>0.21</c:v>
                </c:pt>
                <c:pt idx="45">
                  <c:v>0.21</c:v>
                </c:pt>
                <c:pt idx="46">
                  <c:v>0.21</c:v>
                </c:pt>
                <c:pt idx="47">
                  <c:v>0.21</c:v>
                </c:pt>
                <c:pt idx="48">
                  <c:v>0.21</c:v>
                </c:pt>
                <c:pt idx="49">
                  <c:v>0.21</c:v>
                </c:pt>
                <c:pt idx="50">
                  <c:v>0.21</c:v>
                </c:pt>
                <c:pt idx="51">
                  <c:v>0.21</c:v>
                </c:pt>
                <c:pt idx="52">
                  <c:v>0.21</c:v>
                </c:pt>
                <c:pt idx="53">
                  <c:v>0.21</c:v>
                </c:pt>
                <c:pt idx="54">
                  <c:v>0.21</c:v>
                </c:pt>
                <c:pt idx="55">
                  <c:v>0.21</c:v>
                </c:pt>
                <c:pt idx="56">
                  <c:v>0.21</c:v>
                </c:pt>
                <c:pt idx="57">
                  <c:v>0.21</c:v>
                </c:pt>
                <c:pt idx="58">
                  <c:v>0.21</c:v>
                </c:pt>
                <c:pt idx="59">
                  <c:v>0.21</c:v>
                </c:pt>
                <c:pt idx="60">
                  <c:v>0.21</c:v>
                </c:pt>
                <c:pt idx="61">
                  <c:v>0.21</c:v>
                </c:pt>
                <c:pt idx="62">
                  <c:v>0.21</c:v>
                </c:pt>
                <c:pt idx="63">
                  <c:v>0.21</c:v>
                </c:pt>
                <c:pt idx="64">
                  <c:v>0.21</c:v>
                </c:pt>
                <c:pt idx="65">
                  <c:v>0.21</c:v>
                </c:pt>
                <c:pt idx="66">
                  <c:v>0.21</c:v>
                </c:pt>
                <c:pt idx="67">
                  <c:v>0.21</c:v>
                </c:pt>
                <c:pt idx="68">
                  <c:v>0.21</c:v>
                </c:pt>
                <c:pt idx="69">
                  <c:v>0.21</c:v>
                </c:pt>
                <c:pt idx="70">
                  <c:v>0.21</c:v>
                </c:pt>
                <c:pt idx="71">
                  <c:v>0.21</c:v>
                </c:pt>
                <c:pt idx="72">
                  <c:v>0.21</c:v>
                </c:pt>
                <c:pt idx="73">
                  <c:v>0.21</c:v>
                </c:pt>
                <c:pt idx="74">
                  <c:v>0.21</c:v>
                </c:pt>
                <c:pt idx="75">
                  <c:v>0.21</c:v>
                </c:pt>
                <c:pt idx="76">
                  <c:v>0.21</c:v>
                </c:pt>
                <c:pt idx="77">
                  <c:v>0.21</c:v>
                </c:pt>
                <c:pt idx="78">
                  <c:v>0.21</c:v>
                </c:pt>
                <c:pt idx="79">
                  <c:v>0.21</c:v>
                </c:pt>
                <c:pt idx="80">
                  <c:v>0.21</c:v>
                </c:pt>
                <c:pt idx="81">
                  <c:v>0.21</c:v>
                </c:pt>
                <c:pt idx="82">
                  <c:v>0.21</c:v>
                </c:pt>
                <c:pt idx="83">
                  <c:v>0.21</c:v>
                </c:pt>
                <c:pt idx="84">
                  <c:v>0.21</c:v>
                </c:pt>
                <c:pt idx="85">
                  <c:v>0.21</c:v>
                </c:pt>
                <c:pt idx="86">
                  <c:v>0.21</c:v>
                </c:pt>
                <c:pt idx="87">
                  <c:v>0.21</c:v>
                </c:pt>
                <c:pt idx="88">
                  <c:v>0.21</c:v>
                </c:pt>
                <c:pt idx="89">
                  <c:v>0.21</c:v>
                </c:pt>
                <c:pt idx="90">
                  <c:v>0.21</c:v>
                </c:pt>
                <c:pt idx="91">
                  <c:v>0.21</c:v>
                </c:pt>
                <c:pt idx="92">
                  <c:v>0.21</c:v>
                </c:pt>
                <c:pt idx="93">
                  <c:v>0.21</c:v>
                </c:pt>
                <c:pt idx="94">
                  <c:v>0.21</c:v>
                </c:pt>
                <c:pt idx="95">
                  <c:v>0.21</c:v>
                </c:pt>
                <c:pt idx="96">
                  <c:v>0.21</c:v>
                </c:pt>
                <c:pt idx="97">
                  <c:v>0.21</c:v>
                </c:pt>
                <c:pt idx="98">
                  <c:v>0.21</c:v>
                </c:pt>
                <c:pt idx="99">
                  <c:v>0.21</c:v>
                </c:pt>
                <c:pt idx="100">
                  <c:v>0.21</c:v>
                </c:pt>
                <c:pt idx="101">
                  <c:v>0.21</c:v>
                </c:pt>
                <c:pt idx="102">
                  <c:v>0.21</c:v>
                </c:pt>
                <c:pt idx="103">
                  <c:v>0.21</c:v>
                </c:pt>
                <c:pt idx="104">
                  <c:v>0.21</c:v>
                </c:pt>
                <c:pt idx="105">
                  <c:v>0.21</c:v>
                </c:pt>
                <c:pt idx="106">
                  <c:v>0.21</c:v>
                </c:pt>
                <c:pt idx="107">
                  <c:v>0.21</c:v>
                </c:pt>
                <c:pt idx="108">
                  <c:v>0.21</c:v>
                </c:pt>
                <c:pt idx="109">
                  <c:v>0.21</c:v>
                </c:pt>
                <c:pt idx="110">
                  <c:v>0.21</c:v>
                </c:pt>
                <c:pt idx="111">
                  <c:v>0.21</c:v>
                </c:pt>
                <c:pt idx="112">
                  <c:v>0.21</c:v>
                </c:pt>
                <c:pt idx="113">
                  <c:v>0.21</c:v>
                </c:pt>
                <c:pt idx="114">
                  <c:v>0.21</c:v>
                </c:pt>
                <c:pt idx="115">
                  <c:v>0.21</c:v>
                </c:pt>
                <c:pt idx="116">
                  <c:v>0.21</c:v>
                </c:pt>
                <c:pt idx="117">
                  <c:v>0.21</c:v>
                </c:pt>
                <c:pt idx="118">
                  <c:v>0.21</c:v>
                </c:pt>
                <c:pt idx="119">
                  <c:v>0.21</c:v>
                </c:pt>
                <c:pt idx="120">
                  <c:v>0.21</c:v>
                </c:pt>
                <c:pt idx="121">
                  <c:v>0.21</c:v>
                </c:pt>
                <c:pt idx="122">
                  <c:v>0.21</c:v>
                </c:pt>
                <c:pt idx="123">
                  <c:v>0.21</c:v>
                </c:pt>
                <c:pt idx="124">
                  <c:v>0.21</c:v>
                </c:pt>
                <c:pt idx="125">
                  <c:v>0.21</c:v>
                </c:pt>
                <c:pt idx="126">
                  <c:v>0.21</c:v>
                </c:pt>
                <c:pt idx="127">
                  <c:v>0.21</c:v>
                </c:pt>
                <c:pt idx="128">
                  <c:v>0.21</c:v>
                </c:pt>
                <c:pt idx="129">
                  <c:v>0.21</c:v>
                </c:pt>
                <c:pt idx="130">
                  <c:v>0.21</c:v>
                </c:pt>
                <c:pt idx="131">
                  <c:v>0.21</c:v>
                </c:pt>
                <c:pt idx="132">
                  <c:v>0.21</c:v>
                </c:pt>
                <c:pt idx="133">
                  <c:v>0.21</c:v>
                </c:pt>
                <c:pt idx="134">
                  <c:v>0.21</c:v>
                </c:pt>
                <c:pt idx="135">
                  <c:v>0.21</c:v>
                </c:pt>
                <c:pt idx="136">
                  <c:v>0.21</c:v>
                </c:pt>
                <c:pt idx="137">
                  <c:v>0.21</c:v>
                </c:pt>
                <c:pt idx="138">
                  <c:v>0.21</c:v>
                </c:pt>
                <c:pt idx="139">
                  <c:v>0.21</c:v>
                </c:pt>
                <c:pt idx="140">
                  <c:v>0.21</c:v>
                </c:pt>
                <c:pt idx="141">
                  <c:v>0.21</c:v>
                </c:pt>
                <c:pt idx="142">
                  <c:v>0.21</c:v>
                </c:pt>
                <c:pt idx="143">
                  <c:v>0.21</c:v>
                </c:pt>
                <c:pt idx="144">
                  <c:v>0.21</c:v>
                </c:pt>
                <c:pt idx="145">
                  <c:v>0.21</c:v>
                </c:pt>
                <c:pt idx="146">
                  <c:v>0.21</c:v>
                </c:pt>
                <c:pt idx="147">
                  <c:v>0.21</c:v>
                </c:pt>
                <c:pt idx="148">
                  <c:v>0.21</c:v>
                </c:pt>
                <c:pt idx="149">
                  <c:v>0.21</c:v>
                </c:pt>
                <c:pt idx="150">
                  <c:v>0.21</c:v>
                </c:pt>
                <c:pt idx="151">
                  <c:v>0.21</c:v>
                </c:pt>
                <c:pt idx="152">
                  <c:v>0.21</c:v>
                </c:pt>
                <c:pt idx="153">
                  <c:v>0.21</c:v>
                </c:pt>
                <c:pt idx="154">
                  <c:v>0.21</c:v>
                </c:pt>
                <c:pt idx="155">
                  <c:v>0.21</c:v>
                </c:pt>
                <c:pt idx="156">
                  <c:v>0.21</c:v>
                </c:pt>
                <c:pt idx="157">
                  <c:v>0.21</c:v>
                </c:pt>
                <c:pt idx="158">
                  <c:v>0.21</c:v>
                </c:pt>
                <c:pt idx="159">
                  <c:v>0.21</c:v>
                </c:pt>
                <c:pt idx="160">
                  <c:v>0.21</c:v>
                </c:pt>
                <c:pt idx="161">
                  <c:v>0.21</c:v>
                </c:pt>
                <c:pt idx="162">
                  <c:v>0.21</c:v>
                </c:pt>
                <c:pt idx="163">
                  <c:v>0.21</c:v>
                </c:pt>
                <c:pt idx="164">
                  <c:v>0.21</c:v>
                </c:pt>
                <c:pt idx="165">
                  <c:v>0.21</c:v>
                </c:pt>
                <c:pt idx="166">
                  <c:v>0.21</c:v>
                </c:pt>
                <c:pt idx="167">
                  <c:v>0.21</c:v>
                </c:pt>
                <c:pt idx="168">
                  <c:v>0.21</c:v>
                </c:pt>
                <c:pt idx="169">
                  <c:v>0.21</c:v>
                </c:pt>
                <c:pt idx="170">
                  <c:v>0.21</c:v>
                </c:pt>
                <c:pt idx="171">
                  <c:v>0.21</c:v>
                </c:pt>
                <c:pt idx="172">
                  <c:v>0.21</c:v>
                </c:pt>
                <c:pt idx="173">
                  <c:v>0.21</c:v>
                </c:pt>
                <c:pt idx="174">
                  <c:v>0.21</c:v>
                </c:pt>
                <c:pt idx="175">
                  <c:v>0.21</c:v>
                </c:pt>
                <c:pt idx="176">
                  <c:v>0.21</c:v>
                </c:pt>
                <c:pt idx="177">
                  <c:v>0.21</c:v>
                </c:pt>
                <c:pt idx="178">
                  <c:v>0.21</c:v>
                </c:pt>
                <c:pt idx="179">
                  <c:v>0.21</c:v>
                </c:pt>
                <c:pt idx="180">
                  <c:v>0.21</c:v>
                </c:pt>
                <c:pt idx="181">
                  <c:v>0.21</c:v>
                </c:pt>
                <c:pt idx="182">
                  <c:v>0.21</c:v>
                </c:pt>
                <c:pt idx="183">
                  <c:v>0.21</c:v>
                </c:pt>
                <c:pt idx="184">
                  <c:v>0.21</c:v>
                </c:pt>
                <c:pt idx="185">
                  <c:v>0.21</c:v>
                </c:pt>
                <c:pt idx="186">
                  <c:v>0.21</c:v>
                </c:pt>
                <c:pt idx="187">
                  <c:v>0.21</c:v>
                </c:pt>
                <c:pt idx="188">
                  <c:v>0.21</c:v>
                </c:pt>
                <c:pt idx="189">
                  <c:v>0.21</c:v>
                </c:pt>
                <c:pt idx="190">
                  <c:v>0.21</c:v>
                </c:pt>
                <c:pt idx="191">
                  <c:v>0.21</c:v>
                </c:pt>
                <c:pt idx="192">
                  <c:v>0.21</c:v>
                </c:pt>
                <c:pt idx="193">
                  <c:v>0.21</c:v>
                </c:pt>
                <c:pt idx="194">
                  <c:v>0.21</c:v>
                </c:pt>
                <c:pt idx="195">
                  <c:v>0.21</c:v>
                </c:pt>
                <c:pt idx="196">
                  <c:v>0.21</c:v>
                </c:pt>
                <c:pt idx="197">
                  <c:v>0.21</c:v>
                </c:pt>
                <c:pt idx="198">
                  <c:v>0.21</c:v>
                </c:pt>
                <c:pt idx="199">
                  <c:v>0.21</c:v>
                </c:pt>
                <c:pt idx="200">
                  <c:v>0.21</c:v>
                </c:pt>
                <c:pt idx="201">
                  <c:v>0.21</c:v>
                </c:pt>
                <c:pt idx="202">
                  <c:v>0.21</c:v>
                </c:pt>
                <c:pt idx="203">
                  <c:v>0.21</c:v>
                </c:pt>
                <c:pt idx="204">
                  <c:v>0.21</c:v>
                </c:pt>
                <c:pt idx="205">
                  <c:v>0.21</c:v>
                </c:pt>
                <c:pt idx="206">
                  <c:v>0.21</c:v>
                </c:pt>
                <c:pt idx="207">
                  <c:v>0.21</c:v>
                </c:pt>
                <c:pt idx="208">
                  <c:v>0.21</c:v>
                </c:pt>
                <c:pt idx="209">
                  <c:v>0.21</c:v>
                </c:pt>
                <c:pt idx="210">
                  <c:v>0.21</c:v>
                </c:pt>
                <c:pt idx="211">
                  <c:v>0.21</c:v>
                </c:pt>
                <c:pt idx="212">
                  <c:v>0.21</c:v>
                </c:pt>
                <c:pt idx="213">
                  <c:v>0.21</c:v>
                </c:pt>
                <c:pt idx="214">
                  <c:v>0.21</c:v>
                </c:pt>
                <c:pt idx="215">
                  <c:v>0.21</c:v>
                </c:pt>
                <c:pt idx="216">
                  <c:v>0.21</c:v>
                </c:pt>
                <c:pt idx="217">
                  <c:v>0.21</c:v>
                </c:pt>
                <c:pt idx="218">
                  <c:v>0.21</c:v>
                </c:pt>
                <c:pt idx="219">
                  <c:v>0.21</c:v>
                </c:pt>
                <c:pt idx="220">
                  <c:v>0.21</c:v>
                </c:pt>
                <c:pt idx="221">
                  <c:v>0.21</c:v>
                </c:pt>
                <c:pt idx="222">
                  <c:v>0.21</c:v>
                </c:pt>
                <c:pt idx="223">
                  <c:v>0.21</c:v>
                </c:pt>
                <c:pt idx="224">
                  <c:v>0.21</c:v>
                </c:pt>
                <c:pt idx="225">
                  <c:v>0.21</c:v>
                </c:pt>
                <c:pt idx="226">
                  <c:v>0.21</c:v>
                </c:pt>
                <c:pt idx="227">
                  <c:v>0.21</c:v>
                </c:pt>
                <c:pt idx="228">
                  <c:v>0.21</c:v>
                </c:pt>
                <c:pt idx="229">
                  <c:v>0.21</c:v>
                </c:pt>
                <c:pt idx="230">
                  <c:v>0.21</c:v>
                </c:pt>
                <c:pt idx="231">
                  <c:v>0.21</c:v>
                </c:pt>
                <c:pt idx="232">
                  <c:v>0.21</c:v>
                </c:pt>
                <c:pt idx="233">
                  <c:v>0.21</c:v>
                </c:pt>
                <c:pt idx="234">
                  <c:v>0.21</c:v>
                </c:pt>
                <c:pt idx="235">
                  <c:v>0.21</c:v>
                </c:pt>
                <c:pt idx="236">
                  <c:v>0.21</c:v>
                </c:pt>
                <c:pt idx="237">
                  <c:v>0.21</c:v>
                </c:pt>
                <c:pt idx="238">
                  <c:v>0.21</c:v>
                </c:pt>
                <c:pt idx="239">
                  <c:v>0.21</c:v>
                </c:pt>
                <c:pt idx="240">
                  <c:v>0.21</c:v>
                </c:pt>
                <c:pt idx="241">
                  <c:v>0.21</c:v>
                </c:pt>
                <c:pt idx="242">
                  <c:v>0.21</c:v>
                </c:pt>
                <c:pt idx="243">
                  <c:v>0.21</c:v>
                </c:pt>
                <c:pt idx="244">
                  <c:v>0.21</c:v>
                </c:pt>
                <c:pt idx="245">
                  <c:v>0.21</c:v>
                </c:pt>
                <c:pt idx="246">
                  <c:v>0.21</c:v>
                </c:pt>
                <c:pt idx="247">
                  <c:v>0.21</c:v>
                </c:pt>
                <c:pt idx="248">
                  <c:v>0.21</c:v>
                </c:pt>
                <c:pt idx="249">
                  <c:v>0.21</c:v>
                </c:pt>
                <c:pt idx="250">
                  <c:v>0.21</c:v>
                </c:pt>
                <c:pt idx="251">
                  <c:v>0.21</c:v>
                </c:pt>
                <c:pt idx="252">
                  <c:v>0.21</c:v>
                </c:pt>
                <c:pt idx="253">
                  <c:v>0.21</c:v>
                </c:pt>
                <c:pt idx="254">
                  <c:v>0.21</c:v>
                </c:pt>
                <c:pt idx="255">
                  <c:v>0.21</c:v>
                </c:pt>
              </c:numCache>
            </c:numRef>
          </c:val>
        </c:ser>
        <c:ser>
          <c:idx val="2"/>
          <c:order val="1"/>
          <c:tx>
            <c:v>Merton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Foglio1!$C$1:$C$256</c:f>
              <c:numCache>
                <c:formatCode>General</c:formatCode>
                <c:ptCount val="256"/>
                <c:pt idx="0">
                  <c:v>2.1972245773362195E-2</c:v>
                </c:pt>
                <c:pt idx="1">
                  <c:v>2.1972245773362195E-2</c:v>
                </c:pt>
                <c:pt idx="2">
                  <c:v>2.1972245773362195E-2</c:v>
                </c:pt>
                <c:pt idx="3">
                  <c:v>2.1972245773362195E-2</c:v>
                </c:pt>
                <c:pt idx="4">
                  <c:v>2.1972245773362195E-2</c:v>
                </c:pt>
                <c:pt idx="5">
                  <c:v>2.1294214739848563E-2</c:v>
                </c:pt>
                <c:pt idx="6">
                  <c:v>2.1294214739848563E-2</c:v>
                </c:pt>
                <c:pt idx="7">
                  <c:v>2.1972245773362195E-2</c:v>
                </c:pt>
                <c:pt idx="8">
                  <c:v>2.1972245773362195E-2</c:v>
                </c:pt>
                <c:pt idx="9">
                  <c:v>2.1294214739848563E-2</c:v>
                </c:pt>
                <c:pt idx="10">
                  <c:v>2.0592388343623161E-2</c:v>
                </c:pt>
                <c:pt idx="11">
                  <c:v>1.9865035460205668E-2</c:v>
                </c:pt>
                <c:pt idx="12">
                  <c:v>1.9865035460205668E-2</c:v>
                </c:pt>
                <c:pt idx="13">
                  <c:v>1.9865035460205668E-2</c:v>
                </c:pt>
                <c:pt idx="14">
                  <c:v>2.0592388343623161E-2</c:v>
                </c:pt>
                <c:pt idx="15">
                  <c:v>2.0592388343623161E-2</c:v>
                </c:pt>
                <c:pt idx="16">
                  <c:v>1.9865035460205668E-2</c:v>
                </c:pt>
                <c:pt idx="17">
                  <c:v>2.0592388343623161E-2</c:v>
                </c:pt>
                <c:pt idx="18">
                  <c:v>2.1294214739848563E-2</c:v>
                </c:pt>
                <c:pt idx="19">
                  <c:v>2.1294214739848563E-2</c:v>
                </c:pt>
                <c:pt idx="20">
                  <c:v>1.9865035460205668E-2</c:v>
                </c:pt>
                <c:pt idx="21">
                  <c:v>1.9110228900548726E-2</c:v>
                </c:pt>
                <c:pt idx="22">
                  <c:v>1.9110228900548726E-2</c:v>
                </c:pt>
                <c:pt idx="23">
                  <c:v>1.9110228900548726E-2</c:v>
                </c:pt>
                <c:pt idx="24">
                  <c:v>1.9110228900548726E-2</c:v>
                </c:pt>
                <c:pt idx="25">
                  <c:v>1.9110228900548726E-2</c:v>
                </c:pt>
                <c:pt idx="26">
                  <c:v>1.9110228900548726E-2</c:v>
                </c:pt>
                <c:pt idx="27">
                  <c:v>1.9865035460205668E-2</c:v>
                </c:pt>
                <c:pt idx="28">
                  <c:v>1.9110228900548726E-2</c:v>
                </c:pt>
                <c:pt idx="29">
                  <c:v>1.9865035460205668E-2</c:v>
                </c:pt>
                <c:pt idx="30">
                  <c:v>1.9865035460205668E-2</c:v>
                </c:pt>
                <c:pt idx="31">
                  <c:v>1.9865035460205668E-2</c:v>
                </c:pt>
                <c:pt idx="32">
                  <c:v>1.9865035460205668E-2</c:v>
                </c:pt>
                <c:pt idx="33">
                  <c:v>1.9110228900548726E-2</c:v>
                </c:pt>
                <c:pt idx="34">
                  <c:v>1.7509374747077998E-2</c:v>
                </c:pt>
                <c:pt idx="35">
                  <c:v>1.7509374747077998E-2</c:v>
                </c:pt>
                <c:pt idx="36">
                  <c:v>1.6658182458702077E-2</c:v>
                </c:pt>
                <c:pt idx="37">
                  <c:v>1.6658182458702077E-2</c:v>
                </c:pt>
                <c:pt idx="38">
                  <c:v>1.6658182458702077E-2</c:v>
                </c:pt>
                <c:pt idx="39">
                  <c:v>1.6658182458702077E-2</c:v>
                </c:pt>
                <c:pt idx="40">
                  <c:v>1.7509374747077998E-2</c:v>
                </c:pt>
                <c:pt idx="41">
                  <c:v>1.7509374747077998E-2</c:v>
                </c:pt>
                <c:pt idx="42">
                  <c:v>1.7509374747077998E-2</c:v>
                </c:pt>
                <c:pt idx="43">
                  <c:v>1.6658182458702077E-2</c:v>
                </c:pt>
                <c:pt idx="44">
                  <c:v>1.6658182458702077E-2</c:v>
                </c:pt>
                <c:pt idx="45">
                  <c:v>1.6658182458702077E-2</c:v>
                </c:pt>
                <c:pt idx="46">
                  <c:v>1.6658182458702077E-2</c:v>
                </c:pt>
                <c:pt idx="47">
                  <c:v>1.6658182458702077E-2</c:v>
                </c:pt>
                <c:pt idx="48">
                  <c:v>1.6658182458702077E-2</c:v>
                </c:pt>
                <c:pt idx="49">
                  <c:v>1.7509374747077998E-2</c:v>
                </c:pt>
                <c:pt idx="50">
                  <c:v>1.9110228900548726E-2</c:v>
                </c:pt>
                <c:pt idx="51">
                  <c:v>1.9110228900548726E-2</c:v>
                </c:pt>
                <c:pt idx="52">
                  <c:v>1.9110228900548726E-2</c:v>
                </c:pt>
                <c:pt idx="53">
                  <c:v>1.9110228900548726E-2</c:v>
                </c:pt>
                <c:pt idx="54">
                  <c:v>1.9865035460205668E-2</c:v>
                </c:pt>
                <c:pt idx="55">
                  <c:v>1.9865035460205668E-2</c:v>
                </c:pt>
                <c:pt idx="56">
                  <c:v>1.9865035460205668E-2</c:v>
                </c:pt>
                <c:pt idx="57">
                  <c:v>1.9110228900548726E-2</c:v>
                </c:pt>
                <c:pt idx="58">
                  <c:v>1.9110228900548726E-2</c:v>
                </c:pt>
                <c:pt idx="59">
                  <c:v>1.9110228900548726E-2</c:v>
                </c:pt>
                <c:pt idx="60">
                  <c:v>1.8325814637483104E-2</c:v>
                </c:pt>
                <c:pt idx="61">
                  <c:v>1.8325814637483104E-2</c:v>
                </c:pt>
                <c:pt idx="62">
                  <c:v>1.8325814637483104E-2</c:v>
                </c:pt>
                <c:pt idx="63">
                  <c:v>1.8325814637483104E-2</c:v>
                </c:pt>
                <c:pt idx="64">
                  <c:v>1.9110228900548726E-2</c:v>
                </c:pt>
                <c:pt idx="65">
                  <c:v>1.8325814637483104E-2</c:v>
                </c:pt>
                <c:pt idx="66">
                  <c:v>1.7509374747077998E-2</c:v>
                </c:pt>
                <c:pt idx="67">
                  <c:v>1.7509374747077998E-2</c:v>
                </c:pt>
                <c:pt idx="68">
                  <c:v>1.7509374747077998E-2</c:v>
                </c:pt>
                <c:pt idx="69">
                  <c:v>1.7509374747077998E-2</c:v>
                </c:pt>
                <c:pt idx="70">
                  <c:v>1.7509374747077998E-2</c:v>
                </c:pt>
                <c:pt idx="71">
                  <c:v>1.6658182458702077E-2</c:v>
                </c:pt>
                <c:pt idx="72">
                  <c:v>1.6658182458702077E-2</c:v>
                </c:pt>
                <c:pt idx="73">
                  <c:v>1.6658182458702077E-2</c:v>
                </c:pt>
                <c:pt idx="74">
                  <c:v>1.7509374747077998E-2</c:v>
                </c:pt>
                <c:pt idx="75">
                  <c:v>1.6658182458702077E-2</c:v>
                </c:pt>
                <c:pt idx="76">
                  <c:v>1.7509374747077998E-2</c:v>
                </c:pt>
                <c:pt idx="77">
                  <c:v>1.6658182458702077E-2</c:v>
                </c:pt>
                <c:pt idx="78">
                  <c:v>1.5769147207285405E-2</c:v>
                </c:pt>
                <c:pt idx="79">
                  <c:v>1.5769147207285405E-2</c:v>
                </c:pt>
                <c:pt idx="80">
                  <c:v>1.5769147207285405E-2</c:v>
                </c:pt>
                <c:pt idx="81">
                  <c:v>1.5769147207285405E-2</c:v>
                </c:pt>
                <c:pt idx="82">
                  <c:v>1.4838746894587546E-2</c:v>
                </c:pt>
                <c:pt idx="83">
                  <c:v>1.5769147207285405E-2</c:v>
                </c:pt>
                <c:pt idx="84">
                  <c:v>1.6658182458702077E-2</c:v>
                </c:pt>
                <c:pt idx="85">
                  <c:v>1.6658182458702077E-2</c:v>
                </c:pt>
                <c:pt idx="86">
                  <c:v>1.5769147207285405E-2</c:v>
                </c:pt>
                <c:pt idx="87">
                  <c:v>1.5769147207285405E-2</c:v>
                </c:pt>
                <c:pt idx="88">
                  <c:v>1.4838746894587546E-2</c:v>
                </c:pt>
                <c:pt idx="89">
                  <c:v>1.4838746894587546E-2</c:v>
                </c:pt>
                <c:pt idx="90">
                  <c:v>1.4838746894587546E-2</c:v>
                </c:pt>
                <c:pt idx="91">
                  <c:v>1.5769147207285405E-2</c:v>
                </c:pt>
                <c:pt idx="92">
                  <c:v>1.5769147207285405E-2</c:v>
                </c:pt>
                <c:pt idx="93">
                  <c:v>1.5769147207285405E-2</c:v>
                </c:pt>
                <c:pt idx="94">
                  <c:v>1.4838746894587546E-2</c:v>
                </c:pt>
                <c:pt idx="95">
                  <c:v>1.4838746894587546E-2</c:v>
                </c:pt>
                <c:pt idx="96">
                  <c:v>1.4838746894587546E-2</c:v>
                </c:pt>
                <c:pt idx="97">
                  <c:v>1.3862943611198907E-2</c:v>
                </c:pt>
                <c:pt idx="98">
                  <c:v>1.3862943611198907E-2</c:v>
                </c:pt>
                <c:pt idx="99">
                  <c:v>1.2837077723447894E-2</c:v>
                </c:pt>
                <c:pt idx="100">
                  <c:v>1.1755733298042382E-2</c:v>
                </c:pt>
                <c:pt idx="101">
                  <c:v>1.1755733298042382E-2</c:v>
                </c:pt>
                <c:pt idx="102">
                  <c:v>1.1755733298042382E-2</c:v>
                </c:pt>
                <c:pt idx="103">
                  <c:v>1.1755733298042382E-2</c:v>
                </c:pt>
                <c:pt idx="104">
                  <c:v>1.1755733298042382E-2</c:v>
                </c:pt>
                <c:pt idx="105">
                  <c:v>1.2837077723447894E-2</c:v>
                </c:pt>
                <c:pt idx="106">
                  <c:v>1.2837077723447894E-2</c:v>
                </c:pt>
                <c:pt idx="107">
                  <c:v>1.2837077723447894E-2</c:v>
                </c:pt>
                <c:pt idx="108">
                  <c:v>1.1755733298042382E-2</c:v>
                </c:pt>
                <c:pt idx="109">
                  <c:v>1.1755733298042382E-2</c:v>
                </c:pt>
                <c:pt idx="110">
                  <c:v>1.1755733298042382E-2</c:v>
                </c:pt>
                <c:pt idx="111">
                  <c:v>1.1755733298042382E-2</c:v>
                </c:pt>
                <c:pt idx="112">
                  <c:v>1.1755733298042382E-2</c:v>
                </c:pt>
                <c:pt idx="113">
                  <c:v>1.1755733298042382E-2</c:v>
                </c:pt>
                <c:pt idx="114">
                  <c:v>1.1755733298042382E-2</c:v>
                </c:pt>
                <c:pt idx="115">
                  <c:v>1.1755733298042382E-2</c:v>
                </c:pt>
                <c:pt idx="116">
                  <c:v>1.1755733298042382E-2</c:v>
                </c:pt>
                <c:pt idx="117">
                  <c:v>1.1755733298042382E-2</c:v>
                </c:pt>
                <c:pt idx="118">
                  <c:v>1.1755733298042382E-2</c:v>
                </c:pt>
                <c:pt idx="119">
                  <c:v>1.1755733298042382E-2</c:v>
                </c:pt>
                <c:pt idx="120">
                  <c:v>1.1755733298042382E-2</c:v>
                </c:pt>
                <c:pt idx="121">
                  <c:v>1.1755733298042382E-2</c:v>
                </c:pt>
                <c:pt idx="122">
                  <c:v>1.0612565021243407E-2</c:v>
                </c:pt>
                <c:pt idx="123">
                  <c:v>1.0612565021243407E-2</c:v>
                </c:pt>
                <c:pt idx="124">
                  <c:v>9.4000725849147128E-3</c:v>
                </c:pt>
                <c:pt idx="125">
                  <c:v>9.4000725849147128E-3</c:v>
                </c:pt>
                <c:pt idx="126">
                  <c:v>9.4000725849147128E-3</c:v>
                </c:pt>
                <c:pt idx="127">
                  <c:v>9.4000725849147128E-3</c:v>
                </c:pt>
                <c:pt idx="128">
                  <c:v>9.4000725849147128E-3</c:v>
                </c:pt>
                <c:pt idx="129">
                  <c:v>1.1755733298042382E-2</c:v>
                </c:pt>
                <c:pt idx="130">
                  <c:v>1.1755733298042382E-2</c:v>
                </c:pt>
                <c:pt idx="131">
                  <c:v>1.2837077723447894E-2</c:v>
                </c:pt>
                <c:pt idx="132">
                  <c:v>1.3862943611198907E-2</c:v>
                </c:pt>
                <c:pt idx="133">
                  <c:v>1.2837077723447894E-2</c:v>
                </c:pt>
                <c:pt idx="134">
                  <c:v>1.3862943611198907E-2</c:v>
                </c:pt>
                <c:pt idx="135">
                  <c:v>1.2837077723447894E-2</c:v>
                </c:pt>
                <c:pt idx="136">
                  <c:v>1.2837077723447894E-2</c:v>
                </c:pt>
                <c:pt idx="137">
                  <c:v>1.0612565021243407E-2</c:v>
                </c:pt>
                <c:pt idx="138">
                  <c:v>1.0612565021243407E-2</c:v>
                </c:pt>
                <c:pt idx="139">
                  <c:v>1.1755733298042382E-2</c:v>
                </c:pt>
                <c:pt idx="140">
                  <c:v>1.1755733298042382E-2</c:v>
                </c:pt>
                <c:pt idx="141">
                  <c:v>1.1755733298042382E-2</c:v>
                </c:pt>
                <c:pt idx="142">
                  <c:v>1.1755733298042382E-2</c:v>
                </c:pt>
                <c:pt idx="143">
                  <c:v>1.1755733298042382E-2</c:v>
                </c:pt>
                <c:pt idx="144">
                  <c:v>1.0612565021243407E-2</c:v>
                </c:pt>
                <c:pt idx="145">
                  <c:v>6.7294447324242578E-3</c:v>
                </c:pt>
                <c:pt idx="146">
                  <c:v>5.247285289349821E-3</c:v>
                </c:pt>
                <c:pt idx="147">
                  <c:v>6.7294447324242578E-3</c:v>
                </c:pt>
                <c:pt idx="148">
                  <c:v>6.7294447324242578E-3</c:v>
                </c:pt>
                <c:pt idx="149">
                  <c:v>6.7294447324242578E-3</c:v>
                </c:pt>
                <c:pt idx="150">
                  <c:v>5.247285289349821E-3</c:v>
                </c:pt>
                <c:pt idx="151">
                  <c:v>6.7294447324242578E-3</c:v>
                </c:pt>
                <c:pt idx="152">
                  <c:v>6.7294447324242578E-3</c:v>
                </c:pt>
                <c:pt idx="153">
                  <c:v>6.7294447324242578E-3</c:v>
                </c:pt>
                <c:pt idx="154">
                  <c:v>6.7294447324242578E-3</c:v>
                </c:pt>
                <c:pt idx="155">
                  <c:v>6.7294447324242578E-3</c:v>
                </c:pt>
                <c:pt idx="156">
                  <c:v>6.7294447324242578E-3</c:v>
                </c:pt>
                <c:pt idx="157">
                  <c:v>6.7294447324242578E-3</c:v>
                </c:pt>
                <c:pt idx="158">
                  <c:v>6.7294447324242578E-3</c:v>
                </c:pt>
                <c:pt idx="159">
                  <c:v>8.1093021621632885E-3</c:v>
                </c:pt>
                <c:pt idx="160">
                  <c:v>8.1093021621632885E-3</c:v>
                </c:pt>
                <c:pt idx="161">
                  <c:v>8.1093021621632885E-3</c:v>
                </c:pt>
                <c:pt idx="162">
                  <c:v>8.1093021621632885E-3</c:v>
                </c:pt>
                <c:pt idx="163">
                  <c:v>8.1093021621632885E-3</c:v>
                </c:pt>
                <c:pt idx="164">
                  <c:v>8.1093021621632885E-3</c:v>
                </c:pt>
                <c:pt idx="165">
                  <c:v>6.7294447324242578E-3</c:v>
                </c:pt>
                <c:pt idx="166">
                  <c:v>6.7294447324242578E-3</c:v>
                </c:pt>
                <c:pt idx="167">
                  <c:v>8.1093021621632885E-3</c:v>
                </c:pt>
                <c:pt idx="168">
                  <c:v>8.1093021621632885E-3</c:v>
                </c:pt>
                <c:pt idx="169">
                  <c:v>9.4000725849147128E-3</c:v>
                </c:pt>
                <c:pt idx="170">
                  <c:v>9.4000725849147128E-3</c:v>
                </c:pt>
                <c:pt idx="171">
                  <c:v>9.4000725849147128E-3</c:v>
                </c:pt>
                <c:pt idx="172">
                  <c:v>9.4000725849147128E-3</c:v>
                </c:pt>
                <c:pt idx="173">
                  <c:v>9.4000725849147128E-3</c:v>
                </c:pt>
                <c:pt idx="174">
                  <c:v>9.4000725849147128E-3</c:v>
                </c:pt>
                <c:pt idx="175">
                  <c:v>9.4000725849147128E-3</c:v>
                </c:pt>
                <c:pt idx="176">
                  <c:v>9.4000725849147128E-3</c:v>
                </c:pt>
                <c:pt idx="177">
                  <c:v>9.4000725849147128E-3</c:v>
                </c:pt>
                <c:pt idx="178">
                  <c:v>1.0612565021243407E-2</c:v>
                </c:pt>
                <c:pt idx="179">
                  <c:v>9.4000725849147128E-3</c:v>
                </c:pt>
                <c:pt idx="180">
                  <c:v>9.4000725849147128E-3</c:v>
                </c:pt>
                <c:pt idx="181">
                  <c:v>9.4000725849147128E-3</c:v>
                </c:pt>
                <c:pt idx="182">
                  <c:v>9.4000725849147128E-3</c:v>
                </c:pt>
                <c:pt idx="183">
                  <c:v>9.4000725849147128E-3</c:v>
                </c:pt>
                <c:pt idx="184">
                  <c:v>9.4000725849147128E-3</c:v>
                </c:pt>
                <c:pt idx="185">
                  <c:v>1.0612565021243407E-2</c:v>
                </c:pt>
                <c:pt idx="186">
                  <c:v>1.0612565021243407E-2</c:v>
                </c:pt>
                <c:pt idx="187">
                  <c:v>1.0612565021243407E-2</c:v>
                </c:pt>
                <c:pt idx="188">
                  <c:v>1.1755733298042382E-2</c:v>
                </c:pt>
                <c:pt idx="189">
                  <c:v>1.2837077723447894E-2</c:v>
                </c:pt>
                <c:pt idx="190">
                  <c:v>1.2837077723447894E-2</c:v>
                </c:pt>
                <c:pt idx="191">
                  <c:v>1.1755733298042382E-2</c:v>
                </c:pt>
                <c:pt idx="192">
                  <c:v>1.0612565021243407E-2</c:v>
                </c:pt>
                <c:pt idx="193">
                  <c:v>1.0612565021243407E-2</c:v>
                </c:pt>
                <c:pt idx="194">
                  <c:v>9.4000725849147128E-3</c:v>
                </c:pt>
                <c:pt idx="195">
                  <c:v>9.4000725849147128E-3</c:v>
                </c:pt>
                <c:pt idx="196">
                  <c:v>9.4000725849147128E-3</c:v>
                </c:pt>
                <c:pt idx="197">
                  <c:v>9.4000725849147128E-3</c:v>
                </c:pt>
                <c:pt idx="198">
                  <c:v>9.4000725849147128E-3</c:v>
                </c:pt>
                <c:pt idx="199">
                  <c:v>8.1093021621632885E-3</c:v>
                </c:pt>
                <c:pt idx="200">
                  <c:v>9.4000725849147128E-3</c:v>
                </c:pt>
                <c:pt idx="201">
                  <c:v>9.4000725849147128E-3</c:v>
                </c:pt>
                <c:pt idx="202">
                  <c:v>8.1093021621632885E-3</c:v>
                </c:pt>
                <c:pt idx="203">
                  <c:v>8.1093021621632885E-3</c:v>
                </c:pt>
                <c:pt idx="204">
                  <c:v>8.1093021621632885E-3</c:v>
                </c:pt>
                <c:pt idx="205">
                  <c:v>9.4000725849147128E-3</c:v>
                </c:pt>
                <c:pt idx="206">
                  <c:v>9.4000725849147128E-3</c:v>
                </c:pt>
                <c:pt idx="207">
                  <c:v>9.4000725849147128E-3</c:v>
                </c:pt>
                <c:pt idx="208">
                  <c:v>9.4000725849147128E-3</c:v>
                </c:pt>
                <c:pt idx="209">
                  <c:v>8.1093021621632885E-3</c:v>
                </c:pt>
                <c:pt idx="210">
                  <c:v>6.7294447324242578E-3</c:v>
                </c:pt>
                <c:pt idx="211">
                  <c:v>6.7294447324242578E-3</c:v>
                </c:pt>
                <c:pt idx="212">
                  <c:v>6.7294447324242578E-3</c:v>
                </c:pt>
                <c:pt idx="213">
                  <c:v>6.7294447324242578E-3</c:v>
                </c:pt>
                <c:pt idx="214">
                  <c:v>6.7294447324242578E-3</c:v>
                </c:pt>
                <c:pt idx="215">
                  <c:v>6.7294447324242578E-3</c:v>
                </c:pt>
                <c:pt idx="216">
                  <c:v>8.1093021621632885E-3</c:v>
                </c:pt>
                <c:pt idx="217">
                  <c:v>8.1093021621632885E-3</c:v>
                </c:pt>
                <c:pt idx="218">
                  <c:v>6.7294447324242578E-3</c:v>
                </c:pt>
                <c:pt idx="219">
                  <c:v>6.7294447324242578E-3</c:v>
                </c:pt>
                <c:pt idx="220">
                  <c:v>6.7294447324242578E-3</c:v>
                </c:pt>
                <c:pt idx="221">
                  <c:v>6.7294447324242578E-3</c:v>
                </c:pt>
                <c:pt idx="222">
                  <c:v>8.1093021621632885E-3</c:v>
                </c:pt>
                <c:pt idx="223">
                  <c:v>9.4000725849147128E-3</c:v>
                </c:pt>
                <c:pt idx="224">
                  <c:v>9.4000725849147128E-3</c:v>
                </c:pt>
                <c:pt idx="225">
                  <c:v>1.0612565021243407E-2</c:v>
                </c:pt>
                <c:pt idx="226">
                  <c:v>1.0612565021243407E-2</c:v>
                </c:pt>
                <c:pt idx="227">
                  <c:v>1.0612565021243407E-2</c:v>
                </c:pt>
                <c:pt idx="228">
                  <c:v>1.0612565021243407E-2</c:v>
                </c:pt>
                <c:pt idx="229">
                  <c:v>9.4000725849147128E-3</c:v>
                </c:pt>
                <c:pt idx="230">
                  <c:v>1.0612565021243407E-2</c:v>
                </c:pt>
                <c:pt idx="231">
                  <c:v>9.4000725849147128E-3</c:v>
                </c:pt>
                <c:pt idx="232">
                  <c:v>9.4000725849147128E-3</c:v>
                </c:pt>
                <c:pt idx="233">
                  <c:v>9.4000725849147128E-3</c:v>
                </c:pt>
                <c:pt idx="234">
                  <c:v>9.4000725849147128E-3</c:v>
                </c:pt>
                <c:pt idx="235">
                  <c:v>1.0612565021243407E-2</c:v>
                </c:pt>
                <c:pt idx="236">
                  <c:v>9.4000725849147128E-3</c:v>
                </c:pt>
                <c:pt idx="237">
                  <c:v>1.0612565021243407E-2</c:v>
                </c:pt>
                <c:pt idx="238">
                  <c:v>1.2837077723447894E-2</c:v>
                </c:pt>
                <c:pt idx="239">
                  <c:v>1.5769147207285405E-2</c:v>
                </c:pt>
                <c:pt idx="240">
                  <c:v>1.2837077723447894E-2</c:v>
                </c:pt>
                <c:pt idx="241">
                  <c:v>1.5769147207285405E-2</c:v>
                </c:pt>
                <c:pt idx="242">
                  <c:v>1.3862943611198907E-2</c:v>
                </c:pt>
                <c:pt idx="243">
                  <c:v>1.3862943611198907E-2</c:v>
                </c:pt>
                <c:pt idx="244">
                  <c:v>1.3862943611198907E-2</c:v>
                </c:pt>
                <c:pt idx="245">
                  <c:v>1.4838746894587546E-2</c:v>
                </c:pt>
                <c:pt idx="246">
                  <c:v>1.3862943611198907E-2</c:v>
                </c:pt>
                <c:pt idx="247">
                  <c:v>1.3862943611198907E-2</c:v>
                </c:pt>
                <c:pt idx="248">
                  <c:v>1.3862943611198907E-2</c:v>
                </c:pt>
                <c:pt idx="249">
                  <c:v>1.4838746894587546E-2</c:v>
                </c:pt>
                <c:pt idx="250">
                  <c:v>1.3862943611198907E-2</c:v>
                </c:pt>
                <c:pt idx="251">
                  <c:v>1.3862943611198907E-2</c:v>
                </c:pt>
                <c:pt idx="252">
                  <c:v>1.3862943611198907E-2</c:v>
                </c:pt>
                <c:pt idx="253">
                  <c:v>1.3862943611198907E-2</c:v>
                </c:pt>
                <c:pt idx="254">
                  <c:v>1.3862943611198907E-2</c:v>
                </c:pt>
                <c:pt idx="255">
                  <c:v>1.4838746894587546E-2</c:v>
                </c:pt>
              </c:numCache>
            </c:numRef>
          </c:val>
        </c:ser>
        <c:marker val="1"/>
        <c:axId val="78377344"/>
        <c:axId val="78644352"/>
      </c:lineChart>
      <c:catAx>
        <c:axId val="78377344"/>
        <c:scaling>
          <c:orientation val="minMax"/>
        </c:scaling>
        <c:axPos val="b"/>
        <c:tickLblPos val="nextTo"/>
        <c:crossAx val="78644352"/>
        <c:crosses val="autoZero"/>
        <c:auto val="1"/>
        <c:lblAlgn val="ctr"/>
        <c:lblOffset val="100"/>
      </c:catAx>
      <c:valAx>
        <c:axId val="78644352"/>
        <c:scaling>
          <c:orientation val="minMax"/>
        </c:scaling>
        <c:axPos val="l"/>
        <c:majorGridlines/>
        <c:numFmt formatCode="General" sourceLinked="1"/>
        <c:tickLblPos val="nextTo"/>
        <c:crossAx val="78377344"/>
        <c:crosses val="autoZero"/>
        <c:crossBetween val="between"/>
      </c:valAx>
      <c:spPr>
        <a:noFill/>
      </c:spPr>
    </c:plotArea>
    <c:legend>
      <c:legendPos val="r"/>
      <c:layout/>
      <c:txPr>
        <a:bodyPr/>
        <a:lstStyle/>
        <a:p>
          <a:pPr rtl="0">
            <a:defRPr/>
          </a:pPr>
          <a:endParaRPr lang="it-IT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6" descr="gruppo 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10688638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A3994-A066-45C7-A360-C478180B2EDC}" type="datetimeFigureOut">
              <a:rPr lang="it-IT"/>
              <a:pPr>
                <a:defRPr/>
              </a:pPr>
              <a:t>09/11/2014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8F74E-48D6-4610-B5BD-E346EFD2C3D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1" descr="U_G_PPT_IR_CE_new-04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88638" cy="755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D88E5-F140-45F9-AF04-1D88AD7FCD89}" type="datetimeFigureOut">
              <a:rPr lang="it-IT"/>
              <a:pPr>
                <a:defRPr/>
              </a:pPr>
              <a:t>09/11/2014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87B49-1F6D-4102-9CD9-74E440E8D14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5123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9DBD58-54F6-4064-84A3-EFCE5F9A4090}" type="datetimeFigureOut">
              <a:rPr lang="it-IT"/>
              <a:pPr>
                <a:defRPr/>
              </a:pPr>
              <a:t>09/11/2014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28DCE6-B1F3-403B-BFFD-77B2E4369DD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stefano.hajek@unipolsai.i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stefano.hajek@unipolsai.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6048672" cy="1902073"/>
          </a:xfrm>
        </p:spPr>
        <p:txBody>
          <a:bodyPr/>
          <a:lstStyle/>
          <a:p>
            <a:r>
              <a:rPr lang="it-IT" smtClean="0"/>
              <a:t>Al cuore dell’ORSA: creare valore con Solvency 2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5536" y="3861048"/>
            <a:ext cx="4212976" cy="1464568"/>
          </a:xfrm>
        </p:spPr>
        <p:txBody>
          <a:bodyPr/>
          <a:lstStyle/>
          <a:p>
            <a:pPr algn="l"/>
            <a:r>
              <a:rPr lang="it-IT" sz="1600" b="1" smtClean="0">
                <a:solidFill>
                  <a:schemeClr val="bg2">
                    <a:lumMod val="75000"/>
                  </a:schemeClr>
                </a:solidFill>
              </a:rPr>
              <a:t>Stefano Hajek</a:t>
            </a:r>
          </a:p>
          <a:p>
            <a:pPr algn="l"/>
            <a:r>
              <a:rPr lang="it-IT" sz="1600" b="1" smtClean="0">
                <a:solidFill>
                  <a:schemeClr val="bg2">
                    <a:lumMod val="75000"/>
                  </a:schemeClr>
                </a:solidFill>
              </a:rPr>
              <a:t>Responsabile validazione modello interno</a:t>
            </a:r>
          </a:p>
          <a:p>
            <a:pPr algn="l"/>
            <a:r>
              <a:rPr lang="it-IT" sz="1600" b="1" smtClean="0">
                <a:solidFill>
                  <a:schemeClr val="bg2">
                    <a:lumMod val="75000"/>
                  </a:schemeClr>
                </a:solidFill>
              </a:rPr>
              <a:t>Direzione CRO</a:t>
            </a:r>
          </a:p>
          <a:p>
            <a:pPr algn="l"/>
            <a:r>
              <a:rPr lang="it-IT" sz="1600" b="1" smtClean="0">
                <a:solidFill>
                  <a:schemeClr val="bg2">
                    <a:lumMod val="75000"/>
                  </a:schemeClr>
                </a:solidFill>
              </a:rPr>
              <a:t>UnipolSai</a:t>
            </a:r>
            <a:endParaRPr lang="it-IT" sz="1600" b="1" smtClean="0">
              <a:solidFill>
                <a:schemeClr val="bg2">
                  <a:lumMod val="75000"/>
                </a:schemeClr>
              </a:solidFill>
            </a:endParaRPr>
          </a:p>
          <a:p>
            <a:pPr algn="l"/>
            <a:endParaRPr lang="it-IT" sz="160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it-IT" smtClean="0"/>
              <a:t>COSTO DEL CAPITALE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62880" y="1955973"/>
            <a:ext cx="8229600" cy="45693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mtClean="0"/>
              <a:t>Per poter valutare la sostenibilità del budget è necessario misurare il </a:t>
            </a:r>
            <a:r>
              <a:rPr lang="it-IT" b="1" smtClean="0"/>
              <a:t>capitale assorbito dall’esposizione in titoli governativi</a:t>
            </a:r>
            <a:r>
              <a:rPr lang="it-IT" smtClean="0"/>
              <a:t>.</a:t>
            </a:r>
          </a:p>
          <a:p>
            <a:pPr>
              <a:buNone/>
            </a:pPr>
            <a:r>
              <a:rPr lang="it-IT" smtClean="0"/>
              <a:t> Nella standard formula il </a:t>
            </a:r>
            <a:r>
              <a:rPr lang="it-IT" b="1" smtClean="0"/>
              <a:t>rischio paese</a:t>
            </a:r>
            <a:r>
              <a:rPr lang="it-IT" smtClean="0"/>
              <a:t> non viene considerato; facendo altrettanto con il modello interno è possibile non “</a:t>
            </a:r>
            <a:r>
              <a:rPr lang="it-IT" u="sng" smtClean="0"/>
              <a:t>cogliere  il profilo di rischio peculiare della compagnia</a:t>
            </a:r>
            <a:r>
              <a:rPr lang="it-IT" smtClean="0"/>
              <a:t>”   </a:t>
            </a:r>
            <a:endParaRPr lang="it-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mtClean="0"/>
              <a:t>Lo spread sui governativi: un “intrigo internazionale”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916833"/>
            <a:ext cx="9361040" cy="13681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000"/>
              <a:t>La considerazione ai fini della quantificazione del capitale regolamentare del rischio spread sui sovereign bonds </a:t>
            </a:r>
            <a:r>
              <a:rPr lang="it-IT" sz="2000" smtClean="0"/>
              <a:t>è stata </a:t>
            </a:r>
            <a:r>
              <a:rPr lang="it-IT" sz="2000"/>
              <a:t>uno dei </a:t>
            </a:r>
            <a:r>
              <a:rPr lang="it-IT" sz="2000" b="1"/>
              <a:t>principali temi negoziali che ha scandito l’evoluzione (e la procrastinazione) della direttiva</a:t>
            </a:r>
            <a:r>
              <a:rPr lang="it-IT" sz="2000"/>
              <a:t> e del </a:t>
            </a:r>
            <a:r>
              <a:rPr lang="it-IT" sz="2000" smtClean="0"/>
              <a:t>suo principale </a:t>
            </a:r>
            <a:r>
              <a:rPr lang="it-IT" sz="2000"/>
              <a:t>annesso attuativo (Omnibus 2</a:t>
            </a:r>
            <a:r>
              <a:rPr lang="it-IT" sz="2000" smtClean="0"/>
              <a:t>).</a:t>
            </a:r>
            <a:endParaRPr lang="it-IT" sz="2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86104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llaDiTesto 4"/>
          <p:cNvSpPr txBox="1"/>
          <p:nvPr/>
        </p:nvSpPr>
        <p:spPr>
          <a:xfrm>
            <a:off x="3419872" y="3429000"/>
            <a:ext cx="64807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smtClean="0"/>
              <a:t>I paesi europei economicamente più “virtuosi” hanno interesse a </a:t>
            </a:r>
            <a:r>
              <a:rPr lang="it-IT" sz="2400" b="1" smtClean="0"/>
              <a:t>penalizzare</a:t>
            </a:r>
            <a:r>
              <a:rPr lang="it-IT" sz="2400" smtClean="0"/>
              <a:t> in termini di costo del capitale il </a:t>
            </a:r>
            <a:r>
              <a:rPr lang="it-IT" sz="2400" b="1" smtClean="0"/>
              <a:t>rischio da investimenti in titoli di stato più remunerativi in quanto più esposti a rischio default</a:t>
            </a:r>
            <a:r>
              <a:rPr lang="it-IT" sz="2400" smtClean="0"/>
              <a:t>: sotto il profilo teorico un’impropria valutazione della componente spread comporta possibilità </a:t>
            </a:r>
            <a:r>
              <a:rPr lang="it-IT" sz="2400" b="1" smtClean="0"/>
              <a:t>di arbitraggio</a:t>
            </a:r>
            <a:r>
              <a:rPr lang="it-IT" sz="2400" smtClean="0"/>
              <a:t> con conseguente </a:t>
            </a:r>
            <a:r>
              <a:rPr lang="it-IT" sz="2400" b="1" smtClean="0"/>
              <a:t>distorsione degli equilibri competitivi</a:t>
            </a:r>
            <a:r>
              <a:rPr lang="it-IT" sz="2400" smtClean="0"/>
              <a:t>.</a:t>
            </a:r>
          </a:p>
          <a:p>
            <a:endParaRPr lang="it-I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64087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/>
              <a:t>Sotto il profilo della “</a:t>
            </a:r>
            <a:r>
              <a:rPr lang="it-IT" b="1"/>
              <a:t>sostanza sopra la forma</a:t>
            </a:r>
            <a:r>
              <a:rPr lang="it-IT"/>
              <a:t>” sono viceversa sostenibili le ragioni di quei gruppi che </a:t>
            </a:r>
            <a:r>
              <a:rPr lang="it-IT" smtClean="0"/>
              <a:t>reputano </a:t>
            </a:r>
            <a:r>
              <a:rPr lang="it-IT" u="sng" smtClean="0"/>
              <a:t>impropria la commisurazione del patrimonio di vigilanza a fronte dell’esposizione in titoli governativi al rating delle agenzie ufficiali</a:t>
            </a:r>
            <a:r>
              <a:rPr lang="it-IT" smtClean="0"/>
              <a:t> in quanto </a:t>
            </a:r>
            <a:r>
              <a:rPr lang="it-IT"/>
              <a:t>queste </a:t>
            </a:r>
            <a:r>
              <a:rPr lang="it-IT" smtClean="0"/>
              <a:t>ultime:</a:t>
            </a:r>
          </a:p>
          <a:p>
            <a:pPr>
              <a:buNone/>
            </a:pPr>
            <a:endParaRPr lang="it-IT" smtClean="0"/>
          </a:p>
          <a:p>
            <a:pPr marL="514350" indent="-514350">
              <a:buFont typeface="Wingdings" pitchFamily="2" charset="2"/>
              <a:buChar char="q"/>
            </a:pPr>
            <a:r>
              <a:rPr lang="it-IT" smtClean="0"/>
              <a:t>risultano</a:t>
            </a:r>
            <a:r>
              <a:rPr lang="it-IT"/>
              <a:t>, almeno </a:t>
            </a:r>
            <a:r>
              <a:rPr lang="it-IT" smtClean="0"/>
              <a:t>potenzialmente</a:t>
            </a:r>
            <a:r>
              <a:rPr lang="it-IT"/>
              <a:t>, esposte a </a:t>
            </a:r>
            <a:r>
              <a:rPr lang="it-IT" b="1"/>
              <a:t>conflitto di interesse</a:t>
            </a:r>
            <a:r>
              <a:rPr lang="it-IT"/>
              <a:t> in quanto pagate dai soggetti </a:t>
            </a:r>
            <a:r>
              <a:rPr lang="it-IT" smtClean="0"/>
              <a:t>valutati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it-IT" smtClean="0"/>
              <a:t>per </a:t>
            </a:r>
            <a:r>
              <a:rPr lang="it-IT"/>
              <a:t>la maggiorparte dei paesi “core” non dispongono di </a:t>
            </a:r>
            <a:r>
              <a:rPr lang="it-IT" b="1"/>
              <a:t>dati storici relativi al default</a:t>
            </a:r>
            <a:r>
              <a:rPr lang="it-IT"/>
              <a:t> su cui </a:t>
            </a:r>
            <a:r>
              <a:rPr lang="it-IT" smtClean="0"/>
              <a:t>basare qualsivoglia </a:t>
            </a:r>
            <a:r>
              <a:rPr lang="it-IT"/>
              <a:t>inferenza </a:t>
            </a:r>
            <a:r>
              <a:rPr lang="it-IT" smtClean="0"/>
              <a:t>statistica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it-IT" smtClean="0"/>
              <a:t>assegnano le proprie valutazioni ricorrendo ad una marcata componente </a:t>
            </a:r>
            <a:r>
              <a:rPr lang="it-IT" b="1" smtClean="0"/>
              <a:t>judgmental</a:t>
            </a:r>
            <a:r>
              <a:rPr lang="it-IT" smtClean="0"/>
              <a:t>, non del tutto giustificata da evidenze strutturali, soprattutto per quei paesi di minor presenza ed attività delle agenzie medesime (“</a:t>
            </a:r>
            <a:r>
              <a:rPr lang="it-IT" b="1" smtClean="0"/>
              <a:t>domestic </a:t>
            </a:r>
            <a:r>
              <a:rPr lang="it-IT" b="1" smtClean="0"/>
              <a:t>bias</a:t>
            </a:r>
            <a:r>
              <a:rPr lang="it-IT" smtClean="0"/>
              <a:t>”)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it-IT" smtClean="0"/>
              <a:t>nella maggior parte dei default eclatanti (uno per tutti: Lehman) non hanno dimostrato alcuna capacità predittiva, limitandosi a dichiarare il downgrading a </a:t>
            </a:r>
            <a:r>
              <a:rPr lang="it-IT" b="1" smtClean="0"/>
              <a:t>fatto </a:t>
            </a:r>
            <a:r>
              <a:rPr lang="it-IT" b="1" smtClean="0"/>
              <a:t>già </a:t>
            </a:r>
            <a:r>
              <a:rPr lang="it-IT" b="1" smtClean="0"/>
              <a:t>avvenuto</a:t>
            </a:r>
            <a:endParaRPr lang="it-IT"/>
          </a:p>
          <a:p>
            <a:pPr>
              <a:buNone/>
            </a:pPr>
            <a:endParaRPr lang="it-IT"/>
          </a:p>
          <a:p>
            <a:pPr>
              <a:buNone/>
            </a:pPr>
            <a:r>
              <a:rPr lang="it-IT" sz="2600" smtClean="0"/>
              <a:t>(</a:t>
            </a:r>
            <a:r>
              <a:rPr lang="en-US" sz="2600" i="1"/>
              <a:t>Vernazza D., Rees A., Nielsen E.F., Gkionakis V.- The Damaging Bias of Sovereign Ratings - Unicredit Global </a:t>
            </a:r>
            <a:r>
              <a:rPr lang="en-US" sz="2600" i="1" smtClean="0"/>
              <a:t>Themes </a:t>
            </a:r>
            <a:r>
              <a:rPr lang="it-IT" sz="2600" i="1" smtClean="0"/>
              <a:t>Series </a:t>
            </a:r>
            <a:r>
              <a:rPr lang="it-IT" sz="2600" i="1"/>
              <a:t>– Marzo 2014</a:t>
            </a:r>
            <a:r>
              <a:rPr lang="it-IT" sz="2600" smtClean="0"/>
              <a:t>)</a:t>
            </a:r>
            <a:endParaRPr lang="it-IT" sz="2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1340768"/>
            <a:ext cx="8229600" cy="528518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it-IT"/>
              <a:t>Una compagnia determinata all’adozione del modello interno ha gli </a:t>
            </a:r>
            <a:r>
              <a:rPr lang="it-IT" u="sng"/>
              <a:t>strumenti per dimostrare all’autorità </a:t>
            </a:r>
            <a:r>
              <a:rPr lang="it-IT" u="sng" smtClean="0"/>
              <a:t>di </a:t>
            </a:r>
            <a:r>
              <a:rPr lang="it-IT" u="sng" smtClean="0"/>
              <a:t>vigilanza</a:t>
            </a:r>
            <a:r>
              <a:rPr lang="it-IT" smtClean="0"/>
              <a:t>:</a:t>
            </a:r>
            <a:endParaRPr lang="it-IT"/>
          </a:p>
          <a:p>
            <a:pPr>
              <a:buNone/>
            </a:pPr>
            <a:r>
              <a:rPr lang="it-IT"/>
              <a:t>a) la propria capacità di non subire gli effetti di volatilità artificiale e dunque di </a:t>
            </a:r>
            <a:r>
              <a:rPr lang="it-IT" b="1"/>
              <a:t>inertizzare il rischio </a:t>
            </a:r>
            <a:r>
              <a:rPr lang="it-IT" b="1" smtClean="0"/>
              <a:t>spread</a:t>
            </a:r>
            <a:r>
              <a:rPr lang="it-IT" smtClean="0"/>
              <a:t> mostrando </a:t>
            </a:r>
            <a:r>
              <a:rPr lang="it-IT"/>
              <a:t>la non necessità di intaccare titoli </a:t>
            </a:r>
            <a:r>
              <a:rPr lang="it-IT" smtClean="0"/>
              <a:t>minusvalenti </a:t>
            </a:r>
            <a:r>
              <a:rPr lang="it-IT"/>
              <a:t>e scongiurando l’eventuale conseguente </a:t>
            </a:r>
            <a:r>
              <a:rPr lang="it-IT" b="1" smtClean="0"/>
              <a:t>realizzo di </a:t>
            </a:r>
            <a:r>
              <a:rPr lang="it-IT" b="1" smtClean="0"/>
              <a:t>perdite in </a:t>
            </a:r>
            <a:r>
              <a:rPr lang="it-IT" b="1"/>
              <a:t>caso di stress dei fattori tecnici</a:t>
            </a:r>
            <a:r>
              <a:rPr lang="it-IT"/>
              <a:t> stante una </a:t>
            </a:r>
            <a:r>
              <a:rPr lang="it-IT" b="1"/>
              <a:t>congrua dotazione di liquidità</a:t>
            </a:r>
          </a:p>
          <a:p>
            <a:pPr>
              <a:buNone/>
            </a:pPr>
            <a:r>
              <a:rPr lang="it-IT"/>
              <a:t>b) </a:t>
            </a:r>
            <a:r>
              <a:rPr lang="it-IT" b="1"/>
              <a:t>l’effettivo tasso di default misurato con strumenti ed impostazioni metodologicamente </a:t>
            </a:r>
            <a:r>
              <a:rPr lang="it-IT" b="1" smtClean="0"/>
              <a:t>robuste</a:t>
            </a:r>
            <a:r>
              <a:rPr lang="it-IT" smtClean="0"/>
              <a:t>, referenziate </a:t>
            </a:r>
            <a:r>
              <a:rPr lang="it-IT"/>
              <a:t>e basate su solide premesse economiche e finanziarie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Inertizzazione volatilità </a:t>
            </a:r>
            <a:r>
              <a:rPr lang="it-IT" smtClean="0"/>
              <a:t>artificiale</a:t>
            </a:r>
            <a:r>
              <a:rPr lang="it-IT" baseline="30000" smtClean="0"/>
              <a:t>*</a:t>
            </a:r>
            <a:r>
              <a:rPr lang="it-IT" smtClean="0"/>
              <a:t> 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789240"/>
          </a:xfrm>
        </p:spPr>
        <p:txBody>
          <a:bodyPr/>
          <a:lstStyle/>
          <a:p>
            <a:pPr>
              <a:buNone/>
            </a:pPr>
            <a:r>
              <a:rPr lang="it-IT" smtClean="0"/>
              <a:t>Per dimostrare la tenuta delle riserve in caso di grave deterioramento degli andamenti tecnici (riscatti) viene effettuato uno </a:t>
            </a:r>
            <a:r>
              <a:rPr lang="it-IT" b="1" smtClean="0"/>
              <a:t>stress test</a:t>
            </a:r>
            <a:r>
              <a:rPr lang="it-IT" smtClean="0"/>
              <a:t> che mostra </a:t>
            </a:r>
            <a:r>
              <a:rPr lang="it-IT" b="1" smtClean="0"/>
              <a:t>l’attestarsi dei flussi per prestazioni al di sotto della capienza del contingency buffer</a:t>
            </a:r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z="2000" baseline="30000" smtClean="0"/>
          </a:p>
          <a:p>
            <a:pPr>
              <a:buNone/>
            </a:pPr>
            <a:endParaRPr lang="it-IT" sz="2000" baseline="30000" smtClean="0"/>
          </a:p>
          <a:p>
            <a:pPr>
              <a:buNone/>
            </a:pPr>
            <a:r>
              <a:rPr lang="it-IT" sz="2000" baseline="30000" smtClean="0"/>
              <a:t>*</a:t>
            </a:r>
            <a:r>
              <a:rPr lang="it-IT" sz="2000" smtClean="0"/>
              <a:t>La natura ciclica e non strutturale della dinamica degli spread su titoli governativi è </a:t>
            </a:r>
            <a:r>
              <a:rPr lang="it-IT" sz="2000" smtClean="0"/>
              <a:t>ammessa </a:t>
            </a:r>
            <a:r>
              <a:rPr lang="it-IT" sz="2000" smtClean="0"/>
              <a:t>dall’Autorità di Vigilanza nelle motivazioni all’emanazione del </a:t>
            </a:r>
            <a:r>
              <a:rPr lang="it-IT" sz="2000" b="1" smtClean="0"/>
              <a:t>reg. 43</a:t>
            </a:r>
            <a:endParaRPr lang="it-IT" sz="2000" b="1"/>
          </a:p>
        </p:txBody>
      </p:sp>
      <p:graphicFrame>
        <p:nvGraphicFramePr>
          <p:cNvPr id="4" name="Grafico 3"/>
          <p:cNvGraphicFramePr/>
          <p:nvPr/>
        </p:nvGraphicFramePr>
        <p:xfrm>
          <a:off x="1403648" y="4149080"/>
          <a:ext cx="6192688" cy="2172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mtClean="0"/>
              <a:t>Misurazione “interna” del tasso di default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2816"/>
            <a:ext cx="9587408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800"/>
              <a:t>Il premio Nobel </a:t>
            </a:r>
            <a:r>
              <a:rPr lang="it-IT" sz="2800" b="1"/>
              <a:t>Merton</a:t>
            </a:r>
            <a:r>
              <a:rPr lang="it-IT" sz="2800"/>
              <a:t> ha sviluppato un celebre modello di </a:t>
            </a:r>
            <a:r>
              <a:rPr lang="it-IT" sz="2800" b="1"/>
              <a:t>valutazione della probabilità di </a:t>
            </a:r>
            <a:r>
              <a:rPr lang="it-IT" sz="2800" b="1" smtClean="0"/>
              <a:t>default</a:t>
            </a:r>
            <a:r>
              <a:rPr lang="it-IT" sz="2800" smtClean="0"/>
              <a:t> dallo </a:t>
            </a:r>
            <a:r>
              <a:rPr lang="it-IT" sz="2800"/>
              <a:t>stesso adattato alla valutazione del </a:t>
            </a:r>
            <a:r>
              <a:rPr lang="it-IT" sz="2800" b="1"/>
              <a:t>rischio paese</a:t>
            </a:r>
            <a:r>
              <a:rPr lang="it-IT" sz="2800" b="1" smtClean="0"/>
              <a:t>.</a:t>
            </a:r>
          </a:p>
          <a:p>
            <a:pPr>
              <a:buNone/>
            </a:pPr>
            <a:r>
              <a:rPr lang="it-IT" sz="2000" i="1"/>
              <a:t>(</a:t>
            </a:r>
            <a:r>
              <a:rPr lang="en-US" sz="2000" i="1"/>
              <a:t>Gray D.F., Merton R.C., Bodie Z. - A New Framework for Analyzing and Managing Macrofinancial Risks of an </a:t>
            </a:r>
            <a:r>
              <a:rPr lang="it-IT" sz="2000" i="1"/>
              <a:t>Economy - 2006) </a:t>
            </a:r>
            <a:endParaRPr lang="it-IT" sz="2000" i="1" smtClean="0"/>
          </a:p>
          <a:p>
            <a:pPr>
              <a:buNone/>
            </a:pPr>
            <a:endParaRPr lang="it-IT" sz="2100" i="1" smtClean="0"/>
          </a:p>
          <a:p>
            <a:pPr>
              <a:buNone/>
            </a:pPr>
            <a:endParaRPr lang="it-IT" sz="2100" i="1" smtClean="0"/>
          </a:p>
          <a:p>
            <a:pPr>
              <a:buNone/>
            </a:pPr>
            <a:endParaRPr lang="it-IT" sz="2100" i="1" smtClean="0"/>
          </a:p>
          <a:p>
            <a:pPr>
              <a:buNone/>
            </a:pPr>
            <a:endParaRPr lang="it-IT" sz="2100" i="1" smtClean="0"/>
          </a:p>
          <a:p>
            <a:pPr>
              <a:buNone/>
            </a:pPr>
            <a:endParaRPr lang="it-IT" sz="2100" i="1"/>
          </a:p>
        </p:txBody>
      </p:sp>
      <p:graphicFrame>
        <p:nvGraphicFramePr>
          <p:cNvPr id="4" name="Grafico 3"/>
          <p:cNvGraphicFramePr/>
          <p:nvPr/>
        </p:nvGraphicFramePr>
        <p:xfrm>
          <a:off x="5148064" y="4149080"/>
          <a:ext cx="496855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67544" y="4135720"/>
            <a:ext cx="46805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smtClean="0"/>
              <a:t>UnipolSai, nell’ambito dell’attività di validazione del modello interno di mercato lo sta impiegando </a:t>
            </a:r>
            <a:r>
              <a:rPr lang="it-IT" sz="2400" smtClean="0"/>
              <a:t>per </a:t>
            </a:r>
            <a:r>
              <a:rPr lang="it-IT" sz="2400" smtClean="0"/>
              <a:t>argomentare </a:t>
            </a:r>
            <a:r>
              <a:rPr lang="it-IT" sz="2400" smtClean="0"/>
              <a:t>le proprie riserve circa l’entità della probabilità di default assegnata dalle agenzie di rating </a:t>
            </a:r>
            <a:r>
              <a:rPr lang="it-IT" sz="2400" smtClean="0"/>
              <a:t>all’Italia</a:t>
            </a:r>
            <a:r>
              <a:rPr lang="it-IT" sz="2400" smtClean="0"/>
              <a:t>.</a:t>
            </a:r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 rot="20014603">
            <a:off x="6284574" y="5194425"/>
            <a:ext cx="1872208" cy="369332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b="1" smtClean="0">
                <a:solidFill>
                  <a:schemeClr val="bg2">
                    <a:lumMod val="75000"/>
                  </a:schemeClr>
                </a:solidFill>
              </a:rPr>
              <a:t>ESEMPLIFICATIVO</a:t>
            </a:r>
            <a:endParaRPr lang="it-IT" b="1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ULTERIORI SVILUPPI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/>
              <a:t>Un limite della procedura di Merton risiede nel </a:t>
            </a:r>
            <a:r>
              <a:rPr lang="it-IT" b="1"/>
              <a:t>presupposto di log-normalità</a:t>
            </a:r>
            <a:r>
              <a:rPr lang="it-IT"/>
              <a:t> della distribuzione della </a:t>
            </a:r>
            <a:r>
              <a:rPr lang="it-IT" smtClean="0"/>
              <a:t>variabile relativa </a:t>
            </a:r>
            <a:r>
              <a:rPr lang="it-IT"/>
              <a:t>al rendimento degli attivi considerati </a:t>
            </a:r>
            <a:r>
              <a:rPr lang="it-IT" smtClean="0"/>
              <a:t>nell’applicazione </a:t>
            </a:r>
            <a:r>
              <a:rPr lang="it-IT"/>
              <a:t>della procedura stessa: tale presupposto non </a:t>
            </a:r>
            <a:r>
              <a:rPr lang="it-IT" smtClean="0"/>
              <a:t>è confermato </a:t>
            </a:r>
            <a:r>
              <a:rPr lang="it-IT"/>
              <a:t>dalle evidenze empiriche.</a:t>
            </a:r>
          </a:p>
          <a:p>
            <a:pPr>
              <a:buNone/>
            </a:pPr>
            <a:r>
              <a:rPr lang="it-IT"/>
              <a:t>Al fine di sopperire all’eventuale sottovalutazione del rischio conseguente ad un assunto distributivo </a:t>
            </a:r>
            <a:r>
              <a:rPr lang="it-IT" smtClean="0"/>
              <a:t>non prudenziale</a:t>
            </a:r>
            <a:r>
              <a:rPr lang="it-IT"/>
              <a:t>, l’unità di validazione di UnipolSai sta verificando </a:t>
            </a:r>
            <a:r>
              <a:rPr lang="it-IT" smtClean="0"/>
              <a:t>la possibilità </a:t>
            </a:r>
            <a:r>
              <a:rPr lang="it-IT"/>
              <a:t>di </a:t>
            </a:r>
            <a:r>
              <a:rPr lang="it-IT" b="1"/>
              <a:t>modificare gli assunti </a:t>
            </a:r>
            <a:r>
              <a:rPr lang="it-IT" b="1" smtClean="0"/>
              <a:t>distributivi del </a:t>
            </a:r>
            <a:r>
              <a:rPr lang="it-IT" b="1"/>
              <a:t>modello di Merton</a:t>
            </a:r>
            <a:r>
              <a:rPr lang="it-IT"/>
              <a:t> applicando all’analisi condotta mediante quest’ultimo fondamentali risultati della </a:t>
            </a:r>
            <a:r>
              <a:rPr lang="it-IT" b="1"/>
              <a:t>teoria </a:t>
            </a:r>
            <a:r>
              <a:rPr lang="it-IT" b="1" smtClean="0"/>
              <a:t>dei valori estremi</a:t>
            </a:r>
            <a:r>
              <a:rPr lang="it-IT" smtClean="0"/>
              <a:t>.</a:t>
            </a:r>
            <a:endParaRPr lang="it-IT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Conclusioni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844824"/>
            <a:ext cx="5050904" cy="3672408"/>
          </a:xfrm>
        </p:spPr>
        <p:txBody>
          <a:bodyPr/>
          <a:lstStyle/>
          <a:p>
            <a:pPr>
              <a:buNone/>
            </a:pPr>
            <a:r>
              <a:rPr lang="it-IT" sz="2200" b="1" smtClean="0"/>
              <a:t>Misure sbagliate producono decisioni catastrofiche</a:t>
            </a:r>
            <a:r>
              <a:rPr lang="it-IT" sz="2200" smtClean="0"/>
              <a:t>. </a:t>
            </a:r>
          </a:p>
          <a:p>
            <a:pPr>
              <a:buNone/>
            </a:pPr>
            <a:r>
              <a:rPr lang="it-IT" sz="2200" u="sng" smtClean="0"/>
              <a:t>Un </a:t>
            </a:r>
            <a:r>
              <a:rPr lang="it-IT" sz="2200" u="sng" smtClean="0"/>
              <a:t>sistema </a:t>
            </a:r>
            <a:r>
              <a:rPr lang="it-IT" sz="2200" u="sng" smtClean="0"/>
              <a:t>economico </a:t>
            </a:r>
            <a:r>
              <a:rPr lang="it-IT" sz="2200" u="sng" smtClean="0"/>
              <a:t>basato su </a:t>
            </a:r>
            <a:r>
              <a:rPr lang="it-IT" sz="2200" u="sng" smtClean="0"/>
              <a:t>aspettative create spesso al solo scopo di autoadempiersi e concentrare ricchezze verso poli improduttivi</a:t>
            </a:r>
            <a:r>
              <a:rPr lang="it-IT" sz="2200" u="sng" smtClean="0"/>
              <a:t>, </a:t>
            </a:r>
            <a:r>
              <a:rPr lang="it-IT" sz="2200" u="sng" smtClean="0"/>
              <a:t>sta distruggendo </a:t>
            </a:r>
            <a:r>
              <a:rPr lang="it-IT" sz="2200" u="sng" smtClean="0"/>
              <a:t>valore e la capacità stessa </a:t>
            </a:r>
            <a:r>
              <a:rPr lang="it-IT" sz="2200" u="sng" smtClean="0"/>
              <a:t>di </a:t>
            </a:r>
            <a:r>
              <a:rPr lang="it-IT" sz="2200" u="sng" smtClean="0"/>
              <a:t>originarlo.</a:t>
            </a:r>
          </a:p>
          <a:p>
            <a:pPr>
              <a:buNone/>
            </a:pPr>
            <a:r>
              <a:rPr lang="it-IT" sz="2200" smtClean="0"/>
              <a:t>Almeno una cosa possiamo fare nel nostro “piccolo”: </a:t>
            </a:r>
            <a:r>
              <a:rPr lang="it-IT" sz="2200" b="1" smtClean="0"/>
              <a:t>prendere meglio le misure</a:t>
            </a:r>
            <a:r>
              <a:rPr lang="it-IT" sz="2200" smtClean="0"/>
              <a:t>.</a:t>
            </a:r>
            <a:endParaRPr lang="it-IT" sz="22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772815"/>
            <a:ext cx="4752528" cy="40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021288"/>
            <a:ext cx="6667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669360"/>
            <a:ext cx="4678362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Grazie per l’attenzione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170080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it-IT" smtClean="0">
                <a:hlinkClick r:id="rId2"/>
              </a:rPr>
              <a:t>stefano.hajek@unipolsai.it</a:t>
            </a:r>
            <a:endParaRPr lang="it-IT" smtClean="0"/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 smtClean="0"/>
          </a:p>
          <a:p>
            <a:pPr algn="ctr">
              <a:buNone/>
            </a:pPr>
            <a:r>
              <a:rPr lang="it-IT" sz="9600" b="1" smtClean="0">
                <a:solidFill>
                  <a:schemeClr val="bg1">
                    <a:lumMod val="50000"/>
                  </a:schemeClr>
                </a:solidFill>
              </a:rPr>
              <a:t>Q&amp;A</a:t>
            </a:r>
            <a:endParaRPr lang="it-IT" sz="9600" b="1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it-IT" b="1" smtClean="0"/>
              <a:t>Domanda 1</a:t>
            </a:r>
          </a:p>
          <a:p>
            <a:pPr>
              <a:buNone/>
            </a:pPr>
            <a:r>
              <a:rPr lang="it-IT" smtClean="0"/>
              <a:t>Probabilmente mi sfugge qualcosa, io mi aspettavo che la differenza pillar 1 / pillar 2 riguardasse la natura dell’approccio: più quantitativo il primo, più qualitativo il secondo ma alla fine mi pare che anche in pillar 2 si facciano un sacco di calcoli; qual è il vero discrimine tra le due impostazioni ? </a:t>
            </a:r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AGENDA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688632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it-IT" sz="2800" smtClean="0"/>
              <a:t> Solvency 2 ed il business use</a:t>
            </a:r>
          </a:p>
          <a:p>
            <a:pPr>
              <a:buFont typeface="Wingdings" pitchFamily="2" charset="2"/>
              <a:buChar char="ü"/>
            </a:pPr>
            <a:r>
              <a:rPr lang="it-IT" sz="2800" smtClean="0"/>
              <a:t> </a:t>
            </a:r>
            <a:r>
              <a:rPr lang="it-IT" sz="2800" smtClean="0"/>
              <a:t>Il processo ORSA: connettere risk e capital management</a:t>
            </a:r>
          </a:p>
          <a:p>
            <a:pPr>
              <a:buFont typeface="Wingdings" pitchFamily="2" charset="2"/>
              <a:buChar char="ü"/>
            </a:pPr>
            <a:r>
              <a:rPr lang="it-IT" sz="2800" smtClean="0"/>
              <a:t> Risk Appetite e limiti operativi</a:t>
            </a:r>
          </a:p>
          <a:p>
            <a:pPr>
              <a:buFont typeface="Wingdings" pitchFamily="2" charset="2"/>
              <a:buChar char="ü"/>
            </a:pPr>
            <a:r>
              <a:rPr lang="it-IT" sz="2800" smtClean="0"/>
              <a:t> </a:t>
            </a:r>
            <a:r>
              <a:rPr lang="it-IT" sz="2800" smtClean="0"/>
              <a:t>Case study: quale quota di titoli governativi Italia detenere ?</a:t>
            </a:r>
          </a:p>
          <a:p>
            <a:pPr>
              <a:buFont typeface="Wingdings" pitchFamily="2" charset="2"/>
              <a:buChar char="ü"/>
            </a:pPr>
            <a:r>
              <a:rPr lang="it-IT" sz="2800" smtClean="0"/>
              <a:t> </a:t>
            </a:r>
            <a:r>
              <a:rPr lang="it-IT" sz="2800" smtClean="0"/>
              <a:t>Il credit spread sui titoli governativi: valutazione dell’assorbimento patrimoniale</a:t>
            </a:r>
          </a:p>
          <a:p>
            <a:pPr lvl="1">
              <a:buFont typeface="Wingdings" pitchFamily="2" charset="2"/>
              <a:buChar char="Ø"/>
            </a:pPr>
            <a:r>
              <a:rPr lang="it-IT" smtClean="0"/>
              <a:t> Stress  test sulla capienza del contingency buffer</a:t>
            </a:r>
          </a:p>
          <a:p>
            <a:pPr lvl="1">
              <a:buFont typeface="Wingdings" pitchFamily="2" charset="2"/>
              <a:buChar char="Ø"/>
            </a:pPr>
            <a:r>
              <a:rPr lang="it-IT" smtClean="0"/>
              <a:t> </a:t>
            </a:r>
            <a:r>
              <a:rPr lang="it-IT" smtClean="0"/>
              <a:t>Analisi del default Italia mediante modello di Merton e sua evoluzione</a:t>
            </a:r>
          </a:p>
          <a:p>
            <a:pPr>
              <a:buFont typeface="Wingdings" pitchFamily="2" charset="2"/>
              <a:buChar char="ü"/>
            </a:pPr>
            <a:r>
              <a:rPr lang="it-IT" sz="2800" smtClean="0"/>
              <a:t> </a:t>
            </a:r>
            <a:r>
              <a:rPr lang="it-IT" sz="2800" smtClean="0"/>
              <a:t>Conclusioni</a:t>
            </a:r>
          </a:p>
          <a:p>
            <a:pPr lvl="1">
              <a:buFont typeface="Wingdings" pitchFamily="2" charset="2"/>
              <a:buChar char="Ø"/>
            </a:pPr>
            <a:endParaRPr lang="it-IT" smtClean="0"/>
          </a:p>
          <a:p>
            <a:pPr>
              <a:buFont typeface="Wingdings" pitchFamily="2" charset="2"/>
              <a:buChar char="ü"/>
            </a:pPr>
            <a:endParaRPr lang="it-IT" smtClean="0"/>
          </a:p>
          <a:p>
            <a:pPr>
              <a:buFont typeface="Wingdings" pitchFamily="2" charset="2"/>
              <a:buChar char="ü"/>
            </a:pPr>
            <a:endParaRPr lang="it-IT" smtClean="0"/>
          </a:p>
          <a:p>
            <a:pPr>
              <a:buFont typeface="Wingdings" pitchFamily="2" charset="2"/>
              <a:buChar char="ü"/>
            </a:pPr>
            <a:endParaRPr lang="it-IT" smtClean="0"/>
          </a:p>
          <a:p>
            <a:pPr>
              <a:buFont typeface="Wingdings" pitchFamily="2" charset="2"/>
              <a:buChar char="ü"/>
            </a:pPr>
            <a:endParaRPr lang="it-IT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832648"/>
          </a:xfrm>
        </p:spPr>
        <p:txBody>
          <a:bodyPr/>
          <a:lstStyle/>
          <a:p>
            <a:pPr>
              <a:buNone/>
            </a:pPr>
            <a:r>
              <a:rPr lang="it-IT" b="1" smtClean="0"/>
              <a:t>Domanda 2</a:t>
            </a:r>
          </a:p>
          <a:p>
            <a:pPr>
              <a:buNone/>
            </a:pPr>
            <a:r>
              <a:rPr lang="it-IT" smtClean="0"/>
              <a:t>Stefano, non me ne volere, ma quello che mi racconti mi pare un po’ ingenuo, astratto e di difficile realizzazione considerata la mole degli impatti sulla filiera produttiva per non parlare dell’interferenza con ambiti storicamente già presidiati (penso, ad esempio, alla sovrapposizione tra attuariato e  “funzione attuariale”).</a:t>
            </a:r>
          </a:p>
          <a:p>
            <a:pPr>
              <a:buNone/>
            </a:pPr>
            <a:r>
              <a:rPr lang="it-IT" smtClean="0"/>
              <a:t>Come ritieni concretamente attuabile questa trasformazione ?</a:t>
            </a:r>
            <a:endParaRPr lang="it-IT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832648"/>
          </a:xfrm>
        </p:spPr>
        <p:txBody>
          <a:bodyPr/>
          <a:lstStyle/>
          <a:p>
            <a:pPr>
              <a:buNone/>
            </a:pPr>
            <a:r>
              <a:rPr lang="it-IT" b="1" smtClean="0"/>
              <a:t>Domanda 3</a:t>
            </a:r>
          </a:p>
          <a:p>
            <a:pPr>
              <a:buNone/>
            </a:pPr>
            <a:r>
              <a:rPr lang="it-IT" smtClean="0"/>
              <a:t>Quello che racconti presuppone investimenti molto importanti alla portata (forse) dei principali gruppi internazionali.</a:t>
            </a:r>
          </a:p>
          <a:p>
            <a:pPr>
              <a:buNone/>
            </a:pPr>
            <a:r>
              <a:rPr lang="it-IT" smtClean="0"/>
              <a:t>Come possono le compagnie minori cogliere i benefici di Solvency 2 ?</a:t>
            </a:r>
            <a:endParaRPr lang="it-IT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832648"/>
          </a:xfrm>
        </p:spPr>
        <p:txBody>
          <a:bodyPr/>
          <a:lstStyle/>
          <a:p>
            <a:pPr>
              <a:buNone/>
            </a:pPr>
            <a:r>
              <a:rPr lang="it-IT" b="1" smtClean="0"/>
              <a:t>Domanda 4</a:t>
            </a:r>
          </a:p>
          <a:p>
            <a:pPr>
              <a:buNone/>
            </a:pPr>
            <a:r>
              <a:rPr lang="it-IT" smtClean="0"/>
              <a:t>Diciamocelo chiaramente, io ho la priorità di fare sviluppo, nuova produzione, se posso spendere soldi li spendo per questo, non per rinforzare una cassa che poi rimane vuota.</a:t>
            </a:r>
          </a:p>
          <a:p>
            <a:pPr>
              <a:buNone/>
            </a:pPr>
            <a:r>
              <a:rPr lang="it-IT" smtClean="0"/>
              <a:t>Quando sono perfettamente Solvency compliant, me le vende IVASS le polizze ?</a:t>
            </a:r>
            <a:endParaRPr lang="it-IT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464496"/>
          </a:xfrm>
        </p:spPr>
        <p:txBody>
          <a:bodyPr/>
          <a:lstStyle/>
          <a:p>
            <a:pPr>
              <a:buNone/>
            </a:pPr>
            <a:r>
              <a:rPr lang="it-IT" b="1" smtClean="0"/>
              <a:t>Domanda 5</a:t>
            </a:r>
          </a:p>
          <a:p>
            <a:pPr>
              <a:buNone/>
            </a:pPr>
            <a:r>
              <a:rPr lang="it-IT" smtClean="0"/>
              <a:t>Ho capito poco ma ho capito che vorrei capirci di più, ti posso contattare ?</a:t>
            </a:r>
          </a:p>
          <a:p>
            <a:pPr>
              <a:buNone/>
            </a:pPr>
            <a:endParaRPr lang="it-IT" smtClean="0"/>
          </a:p>
          <a:p>
            <a:pPr>
              <a:buNone/>
            </a:pPr>
            <a:r>
              <a:rPr lang="it-IT" smtClean="0">
                <a:solidFill>
                  <a:srgbClr val="FF0000"/>
                </a:solidFill>
              </a:rPr>
              <a:t>Certamente !</a:t>
            </a:r>
          </a:p>
          <a:p>
            <a:pPr>
              <a:buNone/>
            </a:pPr>
            <a:r>
              <a:rPr lang="it-IT" smtClean="0">
                <a:hlinkClick r:id="rId2"/>
              </a:rPr>
              <a:t>stefano.hajek@unipolsai.it</a:t>
            </a:r>
            <a:endParaRPr lang="it-IT" smtClean="0"/>
          </a:p>
          <a:p>
            <a:pPr>
              <a:buNone/>
            </a:pPr>
            <a:endParaRPr lang="it-IT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smtClean="0"/>
          </a:p>
          <a:p>
            <a:pPr>
              <a:buNone/>
            </a:pPr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it-IT" smtClean="0"/>
              <a:t>MISURARE PER AGIRE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mtClean="0"/>
              <a:t>Solvency 2 tende </a:t>
            </a:r>
            <a:r>
              <a:rPr lang="it-IT"/>
              <a:t>a valorizzare la peculiare propensione dell’azienda </a:t>
            </a:r>
            <a:r>
              <a:rPr lang="it-IT" smtClean="0"/>
              <a:t>a svolgere </a:t>
            </a:r>
            <a:r>
              <a:rPr lang="it-IT"/>
              <a:t>la propria attività caratteristica di “assuntore di rischio”: essendo il </a:t>
            </a:r>
            <a:r>
              <a:rPr lang="it-IT" b="1"/>
              <a:t>requisito patrimoniale </a:t>
            </a:r>
            <a:r>
              <a:rPr lang="it-IT" b="1" smtClean="0"/>
              <a:t>commisurato alla </a:t>
            </a:r>
            <a:r>
              <a:rPr lang="it-IT" b="1"/>
              <a:t>variabilità del capitale economico</a:t>
            </a:r>
            <a:r>
              <a:rPr lang="it-IT"/>
              <a:t> è possibile </a:t>
            </a:r>
            <a:r>
              <a:rPr lang="it-IT" b="1"/>
              <a:t>intervenire</a:t>
            </a:r>
            <a:r>
              <a:rPr lang="it-IT"/>
              <a:t> </a:t>
            </a:r>
            <a:r>
              <a:rPr lang="it-IT" b="1"/>
              <a:t>ex ante sui fattori che condizionano detta </a:t>
            </a:r>
            <a:r>
              <a:rPr lang="it-IT" b="1" smtClean="0"/>
              <a:t>variabilità</a:t>
            </a:r>
            <a:r>
              <a:rPr lang="it-IT" smtClean="0"/>
              <a:t> per </a:t>
            </a:r>
            <a:r>
              <a:rPr lang="it-IT"/>
              <a:t>mitigare le esposizioni ed aumentare la </a:t>
            </a:r>
            <a:r>
              <a:rPr lang="it-IT" b="1"/>
              <a:t>redditività</a:t>
            </a:r>
            <a:r>
              <a:rPr lang="it-IT"/>
              <a:t> della compagnia.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BUSINESS USE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35612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mtClean="0"/>
              <a:t>l’effettivo </a:t>
            </a:r>
            <a:r>
              <a:rPr lang="it-IT"/>
              <a:t>impiego delle misure </a:t>
            </a:r>
            <a:r>
              <a:rPr lang="it-IT" smtClean="0"/>
              <a:t>di rischio/rendimento </a:t>
            </a:r>
            <a:r>
              <a:rPr lang="it-IT"/>
              <a:t>a </a:t>
            </a:r>
            <a:r>
              <a:rPr lang="it-IT" b="1"/>
              <a:t>supporto delle decisioni strategiche e </a:t>
            </a:r>
            <a:r>
              <a:rPr lang="it-IT" b="1" smtClean="0"/>
              <a:t>gestionali</a:t>
            </a:r>
            <a:r>
              <a:rPr lang="it-IT" smtClean="0"/>
              <a:t> determina un </a:t>
            </a:r>
            <a:r>
              <a:rPr lang="it-IT"/>
              <a:t>concreto impatto </a:t>
            </a:r>
            <a:r>
              <a:rPr lang="it-IT" smtClean="0"/>
              <a:t>del vincolo/opportunità </a:t>
            </a:r>
            <a:r>
              <a:rPr lang="it-IT"/>
              <a:t>normativo sui processi di </a:t>
            </a:r>
            <a:r>
              <a:rPr lang="it-IT" b="1"/>
              <a:t>creazione di </a:t>
            </a:r>
            <a:r>
              <a:rPr lang="it-IT" b="1" smtClean="0"/>
              <a:t>valore</a:t>
            </a:r>
            <a:r>
              <a:rPr lang="it-IT" smtClean="0"/>
              <a:t>.</a:t>
            </a:r>
            <a:endParaRPr 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Modelli e strategia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smtClean="0"/>
              <a:t>Nella progettazione di un modello si introducono </a:t>
            </a:r>
            <a:r>
              <a:rPr lang="it-IT" b="1" smtClean="0"/>
              <a:t>assunzioni di natura discrezionale </a:t>
            </a:r>
            <a:r>
              <a:rPr lang="it-IT" smtClean="0"/>
              <a:t>le cui implicazioni devono risultare espressamente </a:t>
            </a:r>
            <a:r>
              <a:rPr lang="it-IT" b="1" smtClean="0"/>
              <a:t>compatibili con gli indirizzi strategici</a:t>
            </a:r>
            <a:r>
              <a:rPr lang="it-IT" smtClean="0"/>
              <a:t> della compagnia</a:t>
            </a:r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0208" y="4581128"/>
            <a:ext cx="193160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0104" y="4128120"/>
            <a:ext cx="4803896" cy="52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621510"/>
            <a:ext cx="24288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11560" y="5085184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Gli algoritmi non possono guidare un’azienda, banalmente perché sarebbe necessario un algoritmo per scegliere gli algoritmi – guida, e questo a sua volta dovrebbe essere scelto da un ulteriore algoritmo, e così via ad infinitum …</a:t>
            </a:r>
            <a:endParaRPr lang="it-I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mtClean="0"/>
              <a:t>L’ORSA stabilisce il nesso tra risk e  capital management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it-IT"/>
          </a:p>
          <a:p>
            <a:r>
              <a:rPr lang="en-US" smtClean="0"/>
              <a:t>È un </a:t>
            </a:r>
            <a:r>
              <a:rPr lang="en-US" b="1" smtClean="0"/>
              <a:t>processo</a:t>
            </a:r>
            <a:r>
              <a:rPr lang="en-US" smtClean="0"/>
              <a:t> non uno schema da compilare </a:t>
            </a:r>
          </a:p>
          <a:p>
            <a:r>
              <a:rPr lang="en-US" smtClean="0"/>
              <a:t>È </a:t>
            </a:r>
            <a:r>
              <a:rPr lang="en-US" b="1" smtClean="0"/>
              <a:t>specifico</a:t>
            </a:r>
            <a:r>
              <a:rPr lang="en-US" smtClean="0"/>
              <a:t> della compagnia, non standardizzabie</a:t>
            </a:r>
          </a:p>
          <a:p>
            <a:r>
              <a:rPr lang="en-US" smtClean="0"/>
              <a:t>È </a:t>
            </a:r>
            <a:r>
              <a:rPr lang="en-US" b="1" smtClean="0"/>
              <a:t>prospettic</a:t>
            </a:r>
            <a:r>
              <a:rPr lang="en-US" smtClean="0"/>
              <a:t>o sull’orizzonte temporale del business plan  </a:t>
            </a:r>
          </a:p>
          <a:p>
            <a:r>
              <a:rPr lang="en-US" smtClean="0"/>
              <a:t>Comprende l’individuazione e la valutazione quali-quantitativa di </a:t>
            </a:r>
            <a:r>
              <a:rPr lang="en-US" b="1" smtClean="0"/>
              <a:t>tutti i rischi</a:t>
            </a:r>
            <a:r>
              <a:rPr lang="en-US" smtClean="0"/>
              <a:t>, anche quelli non considerati nel pillar 1 (strategico, reputazionale, di liquidità ...)</a:t>
            </a:r>
          </a:p>
          <a:p>
            <a:pPr>
              <a:buNone/>
            </a:pPr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mtClean="0"/>
              <a:t>Il processo ORSA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184576"/>
          </a:xfrm>
        </p:spPr>
        <p:txBody>
          <a:bodyPr>
            <a:normAutofit fontScale="77500" lnSpcReduction="20000"/>
          </a:bodyPr>
          <a:lstStyle/>
          <a:p>
            <a:r>
              <a:rPr lang="it-IT" smtClean="0"/>
              <a:t>Ricognizione del </a:t>
            </a:r>
            <a:r>
              <a:rPr lang="it-IT" b="1" smtClean="0"/>
              <a:t>piano strategico</a:t>
            </a:r>
          </a:p>
          <a:p>
            <a:r>
              <a:rPr lang="it-IT" smtClean="0"/>
              <a:t>Definizione del </a:t>
            </a:r>
            <a:r>
              <a:rPr lang="it-IT" b="1" smtClean="0"/>
              <a:t>profilo di rischio</a:t>
            </a:r>
          </a:p>
          <a:p>
            <a:r>
              <a:rPr lang="it-IT" smtClean="0"/>
              <a:t>Calcolo del </a:t>
            </a:r>
            <a:r>
              <a:rPr lang="it-IT" b="1" smtClean="0"/>
              <a:t>risk appetite</a:t>
            </a:r>
            <a:r>
              <a:rPr lang="it-IT" smtClean="0"/>
              <a:t> e definizione dei </a:t>
            </a:r>
            <a:r>
              <a:rPr lang="it-IT" b="1" smtClean="0"/>
              <a:t>limiti strategici </a:t>
            </a:r>
            <a:r>
              <a:rPr lang="it-IT" smtClean="0"/>
              <a:t>(anche mediante </a:t>
            </a:r>
            <a:r>
              <a:rPr lang="it-IT" b="1" smtClean="0"/>
              <a:t>stress test</a:t>
            </a:r>
            <a:r>
              <a:rPr lang="it-IT" smtClean="0"/>
              <a:t>)</a:t>
            </a:r>
          </a:p>
          <a:p>
            <a:r>
              <a:rPr lang="it-IT" smtClean="0"/>
              <a:t>Impostazione del </a:t>
            </a:r>
            <a:r>
              <a:rPr lang="it-IT" b="1" smtClean="0"/>
              <a:t>governo del rischio</a:t>
            </a:r>
            <a:r>
              <a:rPr lang="it-IT" smtClean="0"/>
              <a:t> con esplicita indicazione delle </a:t>
            </a:r>
            <a:r>
              <a:rPr lang="it-IT" b="1" smtClean="0"/>
              <a:t>azioni</a:t>
            </a:r>
            <a:r>
              <a:rPr lang="it-IT" smtClean="0"/>
              <a:t> da intraprendere al verificarsi di scenari avversi</a:t>
            </a:r>
          </a:p>
          <a:p>
            <a:r>
              <a:rPr lang="it-IT" b="1" smtClean="0"/>
              <a:t>Reporting</a:t>
            </a:r>
          </a:p>
          <a:p>
            <a:pPr>
              <a:buNone/>
            </a:pPr>
            <a:endParaRPr lang="it-IT" smtClean="0"/>
          </a:p>
          <a:p>
            <a:pPr>
              <a:buNone/>
            </a:pPr>
            <a:r>
              <a:rPr lang="it-IT" smtClean="0"/>
              <a:t>EIOPA incentiva l’assunzione di </a:t>
            </a:r>
            <a:r>
              <a:rPr lang="it-IT" b="1" smtClean="0"/>
              <a:t>ruoli e responsabilità</a:t>
            </a:r>
            <a:r>
              <a:rPr lang="it-IT" smtClean="0"/>
              <a:t> da parte dei vertici aziendali nella governance del processo.</a:t>
            </a:r>
          </a:p>
          <a:p>
            <a:pPr>
              <a:buNone/>
            </a:pPr>
            <a:r>
              <a:rPr lang="it-IT" u="sng" smtClean="0"/>
              <a:t>Essi devono acquisire informazioni sufficienti a comprendere come le decisioni strategiche incidano sul profilo di rischio e come si traducano in fabbisogno di capitale.</a:t>
            </a:r>
          </a:p>
          <a:p>
            <a:pPr>
              <a:buNone/>
            </a:pPr>
            <a:endParaRPr lang="it-IT" smtClean="0"/>
          </a:p>
          <a:p>
            <a:endParaRPr lang="it-IT" smtClean="0"/>
          </a:p>
          <a:p>
            <a:endParaRPr lang="it-IT" smtClean="0"/>
          </a:p>
          <a:p>
            <a:endParaRPr lang="it-IT" smtClean="0"/>
          </a:p>
          <a:p>
            <a:pPr>
              <a:buNone/>
            </a:pPr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RISK APPETITE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smtClean="0"/>
              <a:t>Requisito patrimoniale prospettico (fabbisogno originato dal budget) - recepito dall’investment policy rappresenta il limite di esposizione nell’operatività corrente</a:t>
            </a:r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67544" y="4149080"/>
            <a:ext cx="30243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smtClean="0"/>
              <a:t>Semplificazione:</a:t>
            </a:r>
          </a:p>
          <a:p>
            <a:r>
              <a:rPr lang="it-IT" smtClean="0"/>
              <a:t>Laddove sia in uso la standard formula, per analogia con le semplificazioni previste per il calcolo del SCR futuro nell’ambito del risk margin, è possibile riproporzionare l’SCR sull’ammontare previsto delle riserve tecniche.</a:t>
            </a:r>
            <a:endParaRPr lang="it-IT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5036" y="4149080"/>
            <a:ext cx="56515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it-IT" smtClean="0"/>
              <a:t>CASE STUDY: CHE QUOTA DI  OBBLIGAZIONI GOVERNATIVE ITALIANE DETENERE IN PORTAFOGLIO ? 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smtClean="0"/>
              <a:t>Il business plan ha fissato un </a:t>
            </a:r>
            <a:r>
              <a:rPr lang="it-IT" b="1" smtClean="0"/>
              <a:t>obbiettivo di nuova produzione su polizze rivalutabili </a:t>
            </a:r>
            <a:r>
              <a:rPr lang="it-IT" smtClean="0"/>
              <a:t>(gestione separata) . </a:t>
            </a:r>
          </a:p>
          <a:p>
            <a:pPr>
              <a:buNone/>
            </a:pPr>
            <a:r>
              <a:rPr lang="it-IT" smtClean="0"/>
              <a:t>Ne derivano dei </a:t>
            </a:r>
            <a:r>
              <a:rPr lang="it-IT" u="sng" smtClean="0"/>
              <a:t>vincoli di gestione</a:t>
            </a:r>
            <a:r>
              <a:rPr lang="it-IT" smtClean="0"/>
              <a:t> in relazione al </a:t>
            </a:r>
            <a:r>
              <a:rPr lang="it-IT" u="sng" smtClean="0"/>
              <a:t>rendimento minimo garantito ed alla duration</a:t>
            </a:r>
            <a:r>
              <a:rPr lang="it-IT" smtClean="0"/>
              <a:t> che vengono soddisfatti attraverso l’investimento in una quota ingente di </a:t>
            </a:r>
            <a:r>
              <a:rPr lang="it-IT" b="1" smtClean="0"/>
              <a:t>obbligazioni governative italiane</a:t>
            </a:r>
            <a:r>
              <a:rPr lang="it-IT" smtClean="0"/>
              <a:t>.</a:t>
            </a:r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7880</TotalTime>
  <Words>1444</Words>
  <Application>Microsoft Office PowerPoint</Application>
  <PresentationFormat>Presentazione su schermo (4:3)</PresentationFormat>
  <Paragraphs>111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1_Tema di Office</vt:lpstr>
      <vt:lpstr>Al cuore dell’ORSA: creare valore con Solvency 2</vt:lpstr>
      <vt:lpstr>AGENDA</vt:lpstr>
      <vt:lpstr>MISURARE PER AGIRE</vt:lpstr>
      <vt:lpstr>BUSINESS USE</vt:lpstr>
      <vt:lpstr>Modelli e strategia</vt:lpstr>
      <vt:lpstr>L’ORSA stabilisce il nesso tra risk e  capital management</vt:lpstr>
      <vt:lpstr>Il processo ORSA</vt:lpstr>
      <vt:lpstr>RISK APPETITE</vt:lpstr>
      <vt:lpstr>CASE STUDY: CHE QUOTA DI  OBBLIGAZIONI GOVERNATIVE ITALIANE DETENERE IN PORTAFOGLIO ? </vt:lpstr>
      <vt:lpstr>COSTO DEL CAPITALE</vt:lpstr>
      <vt:lpstr>Lo spread sui governativi: un “intrigo internazionale”</vt:lpstr>
      <vt:lpstr>Diapositiva 12</vt:lpstr>
      <vt:lpstr>Diapositiva 13</vt:lpstr>
      <vt:lpstr>Inertizzazione volatilità artificiale* </vt:lpstr>
      <vt:lpstr>Misurazione “interna” del tasso di default</vt:lpstr>
      <vt:lpstr>ULTERIORI SVILUPPI</vt:lpstr>
      <vt:lpstr>Conclusioni</vt:lpstr>
      <vt:lpstr>Grazie per l’attenzione</vt:lpstr>
      <vt:lpstr>Diapositiva 19</vt:lpstr>
      <vt:lpstr>Diapositiva 20</vt:lpstr>
      <vt:lpstr>Diapositiva 21</vt:lpstr>
      <vt:lpstr>Diapositiva 22</vt:lpstr>
      <vt:lpstr>Diapositiva 23</vt:lpstr>
    </vt:vector>
  </TitlesOfParts>
  <Company>Unipol Gruppo Finanziario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Hajek Stefano</dc:creator>
  <cp:lastModifiedBy>Hajek Stefano</cp:lastModifiedBy>
  <cp:revision>11</cp:revision>
  <dcterms:created xsi:type="dcterms:W3CDTF">2014-11-04T21:16:23Z</dcterms:created>
  <dcterms:modified xsi:type="dcterms:W3CDTF">2014-11-11T13:31:58Z</dcterms:modified>
</cp:coreProperties>
</file>